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13"/>
  </p:notesMasterIdLst>
  <p:sldIdLst>
    <p:sldId id="256" r:id="rId2"/>
    <p:sldId id="261" r:id="rId3"/>
    <p:sldId id="257" r:id="rId4"/>
    <p:sldId id="285" r:id="rId5"/>
    <p:sldId id="272" r:id="rId6"/>
    <p:sldId id="286" r:id="rId7"/>
    <p:sldId id="270" r:id="rId8"/>
    <p:sldId id="287" r:id="rId9"/>
    <p:sldId id="288" r:id="rId10"/>
    <p:sldId id="262" r:id="rId11"/>
    <p:sldId id="289" r:id="rId12"/>
  </p:sldIdLst>
  <p:sldSz cx="9144000" cy="5143500" type="screen16x9"/>
  <p:notesSz cx="6858000" cy="9144000"/>
  <p:embeddedFontLst>
    <p:embeddedFont>
      <p:font typeface="Kulim Park" pitchFamily="2" charset="77"/>
      <p:regular r:id="rId14"/>
      <p:bold r:id="rId15"/>
      <p:italic r:id="rId16"/>
      <p:boldItalic r:id="rId17"/>
    </p:embeddedFont>
    <p:embeddedFont>
      <p:font typeface="Kulim Park Ligh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12F851-94A1-4AB0-A50E-342DEE08C25D}">
  <a:tblStyle styleId="{7D12F851-94A1-4AB0-A50E-342DEE08C25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59"/>
  </p:normalViewPr>
  <p:slideViewPr>
    <p:cSldViewPr snapToGrid="0" snapToObjects="1">
      <p:cViewPr>
        <p:scale>
          <a:sx n="110" d="100"/>
          <a:sy n="110" d="100"/>
        </p:scale>
        <p:origin x="32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cimiluca/Documents/Grad%20School/DATA%20606/Mortgage%20Payment%20Exampl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0" i="0" u="none" strike="noStrike" baseline="0" dirty="0">
                <a:effectLst/>
                <a:latin typeface="Calibri" panose="020F0502020204030204" pitchFamily="34" charset="0"/>
                <a:cs typeface="Calibri" panose="020F0502020204030204" pitchFamily="34" charset="0"/>
              </a:rPr>
              <a:t>Historical Federal Funds Rate</a:t>
            </a:r>
            <a:r>
              <a:rPr lang="en-US" sz="1800" b="0" baseline="0" dirty="0">
                <a:latin typeface="Calibri" panose="020F0502020204030204" pitchFamily="34" charset="0"/>
                <a:cs typeface="Calibri" panose="020F0502020204030204" pitchFamily="34" charset="0"/>
              </a:rPr>
              <a:t> </a:t>
            </a:r>
            <a:endParaRPr lang="en-US" sz="1800" b="0" dirty="0">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'HPI vs. Fed Fund Rate'!$F$1</c:f>
              <c:strCache>
                <c:ptCount val="1"/>
                <c:pt idx="0">
                  <c:v>Fed Funds Rate</c:v>
                </c:pt>
              </c:strCache>
            </c:strRef>
          </c:tx>
          <c:spPr>
            <a:ln w="28575" cap="rnd">
              <a:solidFill>
                <a:srgbClr val="FFC000"/>
              </a:solidFill>
              <a:round/>
            </a:ln>
            <a:effectLst/>
          </c:spPr>
          <c:marker>
            <c:symbol val="none"/>
          </c:marker>
          <c:cat>
            <c:numRef>
              <c:f>'HPI vs. Fed Fund Rate'!$C$5:$C$355</c:f>
              <c:numCache>
                <c:formatCode>[$-409]mmm\-yy;@</c:formatCode>
                <c:ptCount val="351"/>
                <c:pt idx="0">
                  <c:v>33358</c:v>
                </c:pt>
                <c:pt idx="1">
                  <c:v>33389</c:v>
                </c:pt>
                <c:pt idx="2">
                  <c:v>33419</c:v>
                </c:pt>
                <c:pt idx="3">
                  <c:v>33450</c:v>
                </c:pt>
                <c:pt idx="4">
                  <c:v>33481</c:v>
                </c:pt>
                <c:pt idx="5">
                  <c:v>33511</c:v>
                </c:pt>
                <c:pt idx="6">
                  <c:v>33542</c:v>
                </c:pt>
                <c:pt idx="7">
                  <c:v>33572</c:v>
                </c:pt>
                <c:pt idx="8">
                  <c:v>33603</c:v>
                </c:pt>
                <c:pt idx="9">
                  <c:v>33634</c:v>
                </c:pt>
                <c:pt idx="10">
                  <c:v>33663</c:v>
                </c:pt>
                <c:pt idx="11">
                  <c:v>33694</c:v>
                </c:pt>
                <c:pt idx="12">
                  <c:v>33724</c:v>
                </c:pt>
                <c:pt idx="13">
                  <c:v>33755</c:v>
                </c:pt>
                <c:pt idx="14">
                  <c:v>33785</c:v>
                </c:pt>
                <c:pt idx="15">
                  <c:v>33816</c:v>
                </c:pt>
                <c:pt idx="16">
                  <c:v>33847</c:v>
                </c:pt>
                <c:pt idx="17">
                  <c:v>33877</c:v>
                </c:pt>
                <c:pt idx="18">
                  <c:v>33908</c:v>
                </c:pt>
                <c:pt idx="19">
                  <c:v>33938</c:v>
                </c:pt>
                <c:pt idx="20">
                  <c:v>33969</c:v>
                </c:pt>
                <c:pt idx="21">
                  <c:v>34000</c:v>
                </c:pt>
                <c:pt idx="22">
                  <c:v>34028</c:v>
                </c:pt>
                <c:pt idx="23">
                  <c:v>34059</c:v>
                </c:pt>
                <c:pt idx="24">
                  <c:v>34089</c:v>
                </c:pt>
                <c:pt idx="25">
                  <c:v>34120</c:v>
                </c:pt>
                <c:pt idx="26">
                  <c:v>34150</c:v>
                </c:pt>
                <c:pt idx="27">
                  <c:v>34181</c:v>
                </c:pt>
                <c:pt idx="28">
                  <c:v>34212</c:v>
                </c:pt>
                <c:pt idx="29">
                  <c:v>34242</c:v>
                </c:pt>
                <c:pt idx="30">
                  <c:v>34273</c:v>
                </c:pt>
                <c:pt idx="31">
                  <c:v>34303</c:v>
                </c:pt>
                <c:pt idx="32">
                  <c:v>34334</c:v>
                </c:pt>
                <c:pt idx="33">
                  <c:v>34365</c:v>
                </c:pt>
                <c:pt idx="34">
                  <c:v>34393</c:v>
                </c:pt>
                <c:pt idx="35">
                  <c:v>34424</c:v>
                </c:pt>
                <c:pt idx="36">
                  <c:v>34454</c:v>
                </c:pt>
                <c:pt idx="37">
                  <c:v>34485</c:v>
                </c:pt>
                <c:pt idx="38">
                  <c:v>34515</c:v>
                </c:pt>
                <c:pt idx="39">
                  <c:v>34546</c:v>
                </c:pt>
                <c:pt idx="40">
                  <c:v>34577</c:v>
                </c:pt>
                <c:pt idx="41">
                  <c:v>34607</c:v>
                </c:pt>
                <c:pt idx="42">
                  <c:v>34638</c:v>
                </c:pt>
                <c:pt idx="43">
                  <c:v>34668</c:v>
                </c:pt>
                <c:pt idx="44">
                  <c:v>34699</c:v>
                </c:pt>
                <c:pt idx="45">
                  <c:v>34730</c:v>
                </c:pt>
                <c:pt idx="46">
                  <c:v>34758</c:v>
                </c:pt>
                <c:pt idx="47">
                  <c:v>34789</c:v>
                </c:pt>
                <c:pt idx="48">
                  <c:v>34819</c:v>
                </c:pt>
                <c:pt idx="49">
                  <c:v>34850</c:v>
                </c:pt>
                <c:pt idx="50">
                  <c:v>34880</c:v>
                </c:pt>
                <c:pt idx="51">
                  <c:v>34911</c:v>
                </c:pt>
                <c:pt idx="52">
                  <c:v>34942</c:v>
                </c:pt>
                <c:pt idx="53">
                  <c:v>34972</c:v>
                </c:pt>
                <c:pt idx="54">
                  <c:v>35003</c:v>
                </c:pt>
                <c:pt idx="55">
                  <c:v>35033</c:v>
                </c:pt>
                <c:pt idx="56">
                  <c:v>35064</c:v>
                </c:pt>
                <c:pt idx="57">
                  <c:v>35095</c:v>
                </c:pt>
                <c:pt idx="58">
                  <c:v>35124</c:v>
                </c:pt>
                <c:pt idx="59">
                  <c:v>35155</c:v>
                </c:pt>
                <c:pt idx="60">
                  <c:v>35185</c:v>
                </c:pt>
                <c:pt idx="61">
                  <c:v>35216</c:v>
                </c:pt>
                <c:pt idx="62">
                  <c:v>35246</c:v>
                </c:pt>
                <c:pt idx="63">
                  <c:v>35277</c:v>
                </c:pt>
                <c:pt idx="64">
                  <c:v>35308</c:v>
                </c:pt>
                <c:pt idx="65">
                  <c:v>35338</c:v>
                </c:pt>
                <c:pt idx="66">
                  <c:v>35369</c:v>
                </c:pt>
                <c:pt idx="67">
                  <c:v>35399</c:v>
                </c:pt>
                <c:pt idx="68">
                  <c:v>35430</c:v>
                </c:pt>
                <c:pt idx="69">
                  <c:v>35461</c:v>
                </c:pt>
                <c:pt idx="70">
                  <c:v>35489</c:v>
                </c:pt>
                <c:pt idx="71">
                  <c:v>35520</c:v>
                </c:pt>
                <c:pt idx="72">
                  <c:v>35550</c:v>
                </c:pt>
                <c:pt idx="73">
                  <c:v>35581</c:v>
                </c:pt>
                <c:pt idx="74">
                  <c:v>35611</c:v>
                </c:pt>
                <c:pt idx="75">
                  <c:v>35642</c:v>
                </c:pt>
                <c:pt idx="76">
                  <c:v>35673</c:v>
                </c:pt>
                <c:pt idx="77">
                  <c:v>35703</c:v>
                </c:pt>
                <c:pt idx="78">
                  <c:v>35734</c:v>
                </c:pt>
                <c:pt idx="79">
                  <c:v>35764</c:v>
                </c:pt>
                <c:pt idx="80">
                  <c:v>35795</c:v>
                </c:pt>
                <c:pt idx="81">
                  <c:v>35826</c:v>
                </c:pt>
                <c:pt idx="82">
                  <c:v>35854</c:v>
                </c:pt>
                <c:pt idx="83">
                  <c:v>35885</c:v>
                </c:pt>
                <c:pt idx="84">
                  <c:v>35915</c:v>
                </c:pt>
                <c:pt idx="85">
                  <c:v>35946</c:v>
                </c:pt>
                <c:pt idx="86">
                  <c:v>35976</c:v>
                </c:pt>
                <c:pt idx="87">
                  <c:v>36007</c:v>
                </c:pt>
                <c:pt idx="88">
                  <c:v>36038</c:v>
                </c:pt>
                <c:pt idx="89">
                  <c:v>36068</c:v>
                </c:pt>
                <c:pt idx="90">
                  <c:v>36099</c:v>
                </c:pt>
                <c:pt idx="91">
                  <c:v>36129</c:v>
                </c:pt>
                <c:pt idx="92">
                  <c:v>36160</c:v>
                </c:pt>
                <c:pt idx="93">
                  <c:v>36191</c:v>
                </c:pt>
                <c:pt idx="94">
                  <c:v>36219</c:v>
                </c:pt>
                <c:pt idx="95">
                  <c:v>36250</c:v>
                </c:pt>
                <c:pt idx="96">
                  <c:v>36280</c:v>
                </c:pt>
                <c:pt idx="97">
                  <c:v>36311</c:v>
                </c:pt>
                <c:pt idx="98">
                  <c:v>36341</c:v>
                </c:pt>
                <c:pt idx="99">
                  <c:v>36372</c:v>
                </c:pt>
                <c:pt idx="100">
                  <c:v>36403</c:v>
                </c:pt>
                <c:pt idx="101">
                  <c:v>36433</c:v>
                </c:pt>
                <c:pt idx="102">
                  <c:v>36464</c:v>
                </c:pt>
                <c:pt idx="103">
                  <c:v>36494</c:v>
                </c:pt>
                <c:pt idx="104">
                  <c:v>36525</c:v>
                </c:pt>
                <c:pt idx="105">
                  <c:v>36556</c:v>
                </c:pt>
                <c:pt idx="106">
                  <c:v>36585</c:v>
                </c:pt>
                <c:pt idx="107">
                  <c:v>36616</c:v>
                </c:pt>
                <c:pt idx="108">
                  <c:v>36646</c:v>
                </c:pt>
                <c:pt idx="109">
                  <c:v>36677</c:v>
                </c:pt>
                <c:pt idx="110">
                  <c:v>36707</c:v>
                </c:pt>
                <c:pt idx="111">
                  <c:v>36738</c:v>
                </c:pt>
                <c:pt idx="112">
                  <c:v>36769</c:v>
                </c:pt>
                <c:pt idx="113">
                  <c:v>36799</c:v>
                </c:pt>
                <c:pt idx="114">
                  <c:v>36830</c:v>
                </c:pt>
                <c:pt idx="115">
                  <c:v>36860</c:v>
                </c:pt>
                <c:pt idx="116">
                  <c:v>36891</c:v>
                </c:pt>
                <c:pt idx="117">
                  <c:v>36922</c:v>
                </c:pt>
                <c:pt idx="118">
                  <c:v>36950</c:v>
                </c:pt>
                <c:pt idx="119">
                  <c:v>36981</c:v>
                </c:pt>
                <c:pt idx="120">
                  <c:v>37011</c:v>
                </c:pt>
                <c:pt idx="121">
                  <c:v>37042</c:v>
                </c:pt>
                <c:pt idx="122">
                  <c:v>37072</c:v>
                </c:pt>
                <c:pt idx="123">
                  <c:v>37103</c:v>
                </c:pt>
                <c:pt idx="124">
                  <c:v>37134</c:v>
                </c:pt>
                <c:pt idx="125">
                  <c:v>37164</c:v>
                </c:pt>
                <c:pt idx="126">
                  <c:v>37195</c:v>
                </c:pt>
                <c:pt idx="127">
                  <c:v>37225</c:v>
                </c:pt>
                <c:pt idx="128">
                  <c:v>37256</c:v>
                </c:pt>
                <c:pt idx="129">
                  <c:v>37287</c:v>
                </c:pt>
                <c:pt idx="130">
                  <c:v>37315</c:v>
                </c:pt>
                <c:pt idx="131">
                  <c:v>37346</c:v>
                </c:pt>
                <c:pt idx="132">
                  <c:v>37376</c:v>
                </c:pt>
                <c:pt idx="133">
                  <c:v>37407</c:v>
                </c:pt>
                <c:pt idx="134">
                  <c:v>37437</c:v>
                </c:pt>
                <c:pt idx="135">
                  <c:v>37468</c:v>
                </c:pt>
                <c:pt idx="136">
                  <c:v>37499</c:v>
                </c:pt>
                <c:pt idx="137">
                  <c:v>37529</c:v>
                </c:pt>
                <c:pt idx="138">
                  <c:v>37560</c:v>
                </c:pt>
                <c:pt idx="139">
                  <c:v>37590</c:v>
                </c:pt>
                <c:pt idx="140">
                  <c:v>37621</c:v>
                </c:pt>
                <c:pt idx="141">
                  <c:v>37652</c:v>
                </c:pt>
                <c:pt idx="142">
                  <c:v>37680</c:v>
                </c:pt>
                <c:pt idx="143">
                  <c:v>37711</c:v>
                </c:pt>
                <c:pt idx="144">
                  <c:v>37741</c:v>
                </c:pt>
                <c:pt idx="145">
                  <c:v>37772</c:v>
                </c:pt>
                <c:pt idx="146">
                  <c:v>37802</c:v>
                </c:pt>
                <c:pt idx="147">
                  <c:v>37833</c:v>
                </c:pt>
                <c:pt idx="148">
                  <c:v>37864</c:v>
                </c:pt>
                <c:pt idx="149">
                  <c:v>37894</c:v>
                </c:pt>
                <c:pt idx="150">
                  <c:v>37925</c:v>
                </c:pt>
                <c:pt idx="151">
                  <c:v>37955</c:v>
                </c:pt>
                <c:pt idx="152">
                  <c:v>37986</c:v>
                </c:pt>
                <c:pt idx="153">
                  <c:v>38017</c:v>
                </c:pt>
                <c:pt idx="154">
                  <c:v>38046</c:v>
                </c:pt>
                <c:pt idx="155">
                  <c:v>38077</c:v>
                </c:pt>
                <c:pt idx="156">
                  <c:v>38107</c:v>
                </c:pt>
                <c:pt idx="157">
                  <c:v>38138</c:v>
                </c:pt>
                <c:pt idx="158">
                  <c:v>38168</c:v>
                </c:pt>
                <c:pt idx="159">
                  <c:v>38199</c:v>
                </c:pt>
                <c:pt idx="160">
                  <c:v>38230</c:v>
                </c:pt>
                <c:pt idx="161">
                  <c:v>38260</c:v>
                </c:pt>
                <c:pt idx="162">
                  <c:v>38291</c:v>
                </c:pt>
                <c:pt idx="163">
                  <c:v>38321</c:v>
                </c:pt>
                <c:pt idx="164">
                  <c:v>38352</c:v>
                </c:pt>
                <c:pt idx="165">
                  <c:v>38383</c:v>
                </c:pt>
                <c:pt idx="166">
                  <c:v>38411</c:v>
                </c:pt>
                <c:pt idx="167">
                  <c:v>38442</c:v>
                </c:pt>
                <c:pt idx="168">
                  <c:v>38472</c:v>
                </c:pt>
                <c:pt idx="169">
                  <c:v>38503</c:v>
                </c:pt>
                <c:pt idx="170">
                  <c:v>38533</c:v>
                </c:pt>
                <c:pt idx="171">
                  <c:v>38564</c:v>
                </c:pt>
                <c:pt idx="172">
                  <c:v>38595</c:v>
                </c:pt>
                <c:pt idx="173">
                  <c:v>38625</c:v>
                </c:pt>
                <c:pt idx="174">
                  <c:v>38656</c:v>
                </c:pt>
                <c:pt idx="175">
                  <c:v>38686</c:v>
                </c:pt>
                <c:pt idx="176">
                  <c:v>38717</c:v>
                </c:pt>
                <c:pt idx="177">
                  <c:v>38748</c:v>
                </c:pt>
                <c:pt idx="178">
                  <c:v>38776</c:v>
                </c:pt>
                <c:pt idx="179">
                  <c:v>38807</c:v>
                </c:pt>
                <c:pt idx="180">
                  <c:v>38837</c:v>
                </c:pt>
                <c:pt idx="181">
                  <c:v>38868</c:v>
                </c:pt>
                <c:pt idx="182">
                  <c:v>38898</c:v>
                </c:pt>
                <c:pt idx="183">
                  <c:v>38929</c:v>
                </c:pt>
                <c:pt idx="184">
                  <c:v>38960</c:v>
                </c:pt>
                <c:pt idx="185">
                  <c:v>38990</c:v>
                </c:pt>
                <c:pt idx="186">
                  <c:v>39021</c:v>
                </c:pt>
                <c:pt idx="187">
                  <c:v>39051</c:v>
                </c:pt>
                <c:pt idx="188">
                  <c:v>39082</c:v>
                </c:pt>
                <c:pt idx="189">
                  <c:v>39113</c:v>
                </c:pt>
                <c:pt idx="190">
                  <c:v>39141</c:v>
                </c:pt>
                <c:pt idx="191">
                  <c:v>39172</c:v>
                </c:pt>
                <c:pt idx="192">
                  <c:v>39202</c:v>
                </c:pt>
                <c:pt idx="193">
                  <c:v>39233</c:v>
                </c:pt>
                <c:pt idx="194">
                  <c:v>39263</c:v>
                </c:pt>
                <c:pt idx="195">
                  <c:v>39294</c:v>
                </c:pt>
                <c:pt idx="196">
                  <c:v>39325</c:v>
                </c:pt>
                <c:pt idx="197">
                  <c:v>39355</c:v>
                </c:pt>
                <c:pt idx="198">
                  <c:v>39386</c:v>
                </c:pt>
                <c:pt idx="199">
                  <c:v>39416</c:v>
                </c:pt>
                <c:pt idx="200">
                  <c:v>39447</c:v>
                </c:pt>
                <c:pt idx="201">
                  <c:v>39478</c:v>
                </c:pt>
                <c:pt idx="202">
                  <c:v>39507</c:v>
                </c:pt>
                <c:pt idx="203">
                  <c:v>39538</c:v>
                </c:pt>
                <c:pt idx="204">
                  <c:v>39568</c:v>
                </c:pt>
                <c:pt idx="205">
                  <c:v>39599</c:v>
                </c:pt>
                <c:pt idx="206">
                  <c:v>39629</c:v>
                </c:pt>
                <c:pt idx="207">
                  <c:v>39660</c:v>
                </c:pt>
                <c:pt idx="208">
                  <c:v>39691</c:v>
                </c:pt>
                <c:pt idx="209">
                  <c:v>39721</c:v>
                </c:pt>
                <c:pt idx="210">
                  <c:v>39752</c:v>
                </c:pt>
                <c:pt idx="211">
                  <c:v>39782</c:v>
                </c:pt>
                <c:pt idx="212">
                  <c:v>39813</c:v>
                </c:pt>
                <c:pt idx="213">
                  <c:v>39844</c:v>
                </c:pt>
                <c:pt idx="214">
                  <c:v>39872</c:v>
                </c:pt>
                <c:pt idx="215">
                  <c:v>39903</c:v>
                </c:pt>
                <c:pt idx="216">
                  <c:v>39933</c:v>
                </c:pt>
                <c:pt idx="217">
                  <c:v>39964</c:v>
                </c:pt>
                <c:pt idx="218">
                  <c:v>39994</c:v>
                </c:pt>
                <c:pt idx="219">
                  <c:v>40025</c:v>
                </c:pt>
                <c:pt idx="220">
                  <c:v>40056</c:v>
                </c:pt>
                <c:pt idx="221">
                  <c:v>40086</c:v>
                </c:pt>
                <c:pt idx="222">
                  <c:v>40117</c:v>
                </c:pt>
                <c:pt idx="223">
                  <c:v>40147</c:v>
                </c:pt>
                <c:pt idx="224">
                  <c:v>40178</c:v>
                </c:pt>
                <c:pt idx="225">
                  <c:v>40209</c:v>
                </c:pt>
                <c:pt idx="226">
                  <c:v>40237</c:v>
                </c:pt>
                <c:pt idx="227">
                  <c:v>40268</c:v>
                </c:pt>
                <c:pt idx="228">
                  <c:v>40298</c:v>
                </c:pt>
                <c:pt idx="229">
                  <c:v>40329</c:v>
                </c:pt>
                <c:pt idx="230">
                  <c:v>40359</c:v>
                </c:pt>
                <c:pt idx="231">
                  <c:v>40390</c:v>
                </c:pt>
                <c:pt idx="232">
                  <c:v>40421</c:v>
                </c:pt>
                <c:pt idx="233">
                  <c:v>40451</c:v>
                </c:pt>
                <c:pt idx="234">
                  <c:v>40482</c:v>
                </c:pt>
                <c:pt idx="235">
                  <c:v>40512</c:v>
                </c:pt>
                <c:pt idx="236">
                  <c:v>40543</c:v>
                </c:pt>
                <c:pt idx="237">
                  <c:v>40574</c:v>
                </c:pt>
                <c:pt idx="238">
                  <c:v>40602</c:v>
                </c:pt>
                <c:pt idx="239">
                  <c:v>40633</c:v>
                </c:pt>
                <c:pt idx="240">
                  <c:v>40663</c:v>
                </c:pt>
                <c:pt idx="241">
                  <c:v>40694</c:v>
                </c:pt>
                <c:pt idx="242">
                  <c:v>40724</c:v>
                </c:pt>
                <c:pt idx="243">
                  <c:v>40755</c:v>
                </c:pt>
                <c:pt idx="244">
                  <c:v>40786</c:v>
                </c:pt>
                <c:pt idx="245">
                  <c:v>40816</c:v>
                </c:pt>
                <c:pt idx="246">
                  <c:v>40847</c:v>
                </c:pt>
                <c:pt idx="247">
                  <c:v>40877</c:v>
                </c:pt>
                <c:pt idx="248">
                  <c:v>40908</c:v>
                </c:pt>
                <c:pt idx="249">
                  <c:v>40939</c:v>
                </c:pt>
                <c:pt idx="250">
                  <c:v>40968</c:v>
                </c:pt>
                <c:pt idx="251">
                  <c:v>40999</c:v>
                </c:pt>
                <c:pt idx="252">
                  <c:v>41029</c:v>
                </c:pt>
                <c:pt idx="253">
                  <c:v>41060</c:v>
                </c:pt>
                <c:pt idx="254">
                  <c:v>41090</c:v>
                </c:pt>
                <c:pt idx="255">
                  <c:v>41121</c:v>
                </c:pt>
                <c:pt idx="256">
                  <c:v>41152</c:v>
                </c:pt>
                <c:pt idx="257">
                  <c:v>41182</c:v>
                </c:pt>
                <c:pt idx="258">
                  <c:v>41213</c:v>
                </c:pt>
                <c:pt idx="259">
                  <c:v>41243</c:v>
                </c:pt>
                <c:pt idx="260">
                  <c:v>41274</c:v>
                </c:pt>
                <c:pt idx="261">
                  <c:v>41305</c:v>
                </c:pt>
                <c:pt idx="262">
                  <c:v>41333</c:v>
                </c:pt>
                <c:pt idx="263">
                  <c:v>41364</c:v>
                </c:pt>
                <c:pt idx="264">
                  <c:v>41394</c:v>
                </c:pt>
                <c:pt idx="265">
                  <c:v>41425</c:v>
                </c:pt>
                <c:pt idx="266">
                  <c:v>41455</c:v>
                </c:pt>
                <c:pt idx="267">
                  <c:v>41486</c:v>
                </c:pt>
                <c:pt idx="268">
                  <c:v>41517</c:v>
                </c:pt>
                <c:pt idx="269">
                  <c:v>41547</c:v>
                </c:pt>
                <c:pt idx="270">
                  <c:v>41578</c:v>
                </c:pt>
                <c:pt idx="271">
                  <c:v>41608</c:v>
                </c:pt>
                <c:pt idx="272">
                  <c:v>41639</c:v>
                </c:pt>
                <c:pt idx="273">
                  <c:v>41670</c:v>
                </c:pt>
                <c:pt idx="274">
                  <c:v>41698</c:v>
                </c:pt>
                <c:pt idx="275">
                  <c:v>41729</c:v>
                </c:pt>
                <c:pt idx="276">
                  <c:v>41759</c:v>
                </c:pt>
                <c:pt idx="277">
                  <c:v>41790</c:v>
                </c:pt>
                <c:pt idx="278">
                  <c:v>41820</c:v>
                </c:pt>
                <c:pt idx="279">
                  <c:v>41851</c:v>
                </c:pt>
                <c:pt idx="280">
                  <c:v>41882</c:v>
                </c:pt>
                <c:pt idx="281">
                  <c:v>41912</c:v>
                </c:pt>
                <c:pt idx="282">
                  <c:v>41943</c:v>
                </c:pt>
                <c:pt idx="283">
                  <c:v>41973</c:v>
                </c:pt>
                <c:pt idx="284">
                  <c:v>42004</c:v>
                </c:pt>
                <c:pt idx="285">
                  <c:v>42035</c:v>
                </c:pt>
                <c:pt idx="286">
                  <c:v>42063</c:v>
                </c:pt>
                <c:pt idx="287">
                  <c:v>42094</c:v>
                </c:pt>
                <c:pt idx="288">
                  <c:v>42124</c:v>
                </c:pt>
                <c:pt idx="289">
                  <c:v>42155</c:v>
                </c:pt>
                <c:pt idx="290">
                  <c:v>42185</c:v>
                </c:pt>
                <c:pt idx="291">
                  <c:v>42216</c:v>
                </c:pt>
                <c:pt idx="292">
                  <c:v>42247</c:v>
                </c:pt>
                <c:pt idx="293">
                  <c:v>42277</c:v>
                </c:pt>
                <c:pt idx="294">
                  <c:v>42308</c:v>
                </c:pt>
                <c:pt idx="295">
                  <c:v>42338</c:v>
                </c:pt>
                <c:pt idx="296">
                  <c:v>42369</c:v>
                </c:pt>
                <c:pt idx="297">
                  <c:v>42400</c:v>
                </c:pt>
                <c:pt idx="298">
                  <c:v>42429</c:v>
                </c:pt>
                <c:pt idx="299">
                  <c:v>42460</c:v>
                </c:pt>
                <c:pt idx="300">
                  <c:v>42490</c:v>
                </c:pt>
                <c:pt idx="301">
                  <c:v>42521</c:v>
                </c:pt>
                <c:pt idx="302">
                  <c:v>42551</c:v>
                </c:pt>
                <c:pt idx="303">
                  <c:v>42582</c:v>
                </c:pt>
                <c:pt idx="304">
                  <c:v>42613</c:v>
                </c:pt>
                <c:pt idx="305">
                  <c:v>42643</c:v>
                </c:pt>
                <c:pt idx="306">
                  <c:v>42674</c:v>
                </c:pt>
                <c:pt idx="307">
                  <c:v>42704</c:v>
                </c:pt>
                <c:pt idx="308">
                  <c:v>42735</c:v>
                </c:pt>
                <c:pt idx="309">
                  <c:v>42766</c:v>
                </c:pt>
                <c:pt idx="310">
                  <c:v>42794</c:v>
                </c:pt>
                <c:pt idx="311">
                  <c:v>42825</c:v>
                </c:pt>
                <c:pt idx="312">
                  <c:v>42855</c:v>
                </c:pt>
                <c:pt idx="313">
                  <c:v>42886</c:v>
                </c:pt>
                <c:pt idx="314">
                  <c:v>42916</c:v>
                </c:pt>
                <c:pt idx="315">
                  <c:v>42947</c:v>
                </c:pt>
                <c:pt idx="316">
                  <c:v>42978</c:v>
                </c:pt>
                <c:pt idx="317">
                  <c:v>43008</c:v>
                </c:pt>
                <c:pt idx="318">
                  <c:v>43039</c:v>
                </c:pt>
                <c:pt idx="319">
                  <c:v>43069</c:v>
                </c:pt>
                <c:pt idx="320">
                  <c:v>43100</c:v>
                </c:pt>
                <c:pt idx="321">
                  <c:v>43131</c:v>
                </c:pt>
                <c:pt idx="322">
                  <c:v>43159</c:v>
                </c:pt>
                <c:pt idx="323">
                  <c:v>43190</c:v>
                </c:pt>
                <c:pt idx="324">
                  <c:v>43220</c:v>
                </c:pt>
                <c:pt idx="325">
                  <c:v>43251</c:v>
                </c:pt>
                <c:pt idx="326">
                  <c:v>43281</c:v>
                </c:pt>
                <c:pt idx="327">
                  <c:v>43312</c:v>
                </c:pt>
                <c:pt idx="328">
                  <c:v>43343</c:v>
                </c:pt>
                <c:pt idx="329">
                  <c:v>43373</c:v>
                </c:pt>
                <c:pt idx="330">
                  <c:v>43404</c:v>
                </c:pt>
                <c:pt idx="331">
                  <c:v>43434</c:v>
                </c:pt>
                <c:pt idx="332">
                  <c:v>43465</c:v>
                </c:pt>
                <c:pt idx="333">
                  <c:v>43496</c:v>
                </c:pt>
                <c:pt idx="334">
                  <c:v>43524</c:v>
                </c:pt>
                <c:pt idx="335">
                  <c:v>43555</c:v>
                </c:pt>
                <c:pt idx="336">
                  <c:v>43585</c:v>
                </c:pt>
                <c:pt idx="337">
                  <c:v>43616</c:v>
                </c:pt>
                <c:pt idx="338">
                  <c:v>43646</c:v>
                </c:pt>
                <c:pt idx="339">
                  <c:v>43677</c:v>
                </c:pt>
                <c:pt idx="340">
                  <c:v>43708</c:v>
                </c:pt>
                <c:pt idx="341">
                  <c:v>43738</c:v>
                </c:pt>
                <c:pt idx="342">
                  <c:v>43769</c:v>
                </c:pt>
                <c:pt idx="343">
                  <c:v>43799</c:v>
                </c:pt>
                <c:pt idx="344">
                  <c:v>43830</c:v>
                </c:pt>
                <c:pt idx="345">
                  <c:v>43861</c:v>
                </c:pt>
                <c:pt idx="346">
                  <c:v>43890</c:v>
                </c:pt>
                <c:pt idx="347">
                  <c:v>43921</c:v>
                </c:pt>
                <c:pt idx="348">
                  <c:v>43951</c:v>
                </c:pt>
                <c:pt idx="349">
                  <c:v>43982</c:v>
                </c:pt>
                <c:pt idx="350">
                  <c:v>44012</c:v>
                </c:pt>
              </c:numCache>
            </c:numRef>
          </c:cat>
          <c:val>
            <c:numRef>
              <c:f>'HPI vs. Fed Fund Rate'!$F$5:$F$355</c:f>
              <c:numCache>
                <c:formatCode>0.00%</c:formatCode>
                <c:ptCount val="351"/>
                <c:pt idx="0">
                  <c:v>5.91E-2</c:v>
                </c:pt>
                <c:pt idx="1">
                  <c:v>5.7800000000000004E-2</c:v>
                </c:pt>
                <c:pt idx="2">
                  <c:v>5.9000000000000004E-2</c:v>
                </c:pt>
                <c:pt idx="3">
                  <c:v>5.8200000000000002E-2</c:v>
                </c:pt>
                <c:pt idx="4">
                  <c:v>5.6600000000000004E-2</c:v>
                </c:pt>
                <c:pt idx="5">
                  <c:v>5.45E-2</c:v>
                </c:pt>
                <c:pt idx="6">
                  <c:v>5.21E-2</c:v>
                </c:pt>
                <c:pt idx="7">
                  <c:v>4.8099999999999997E-2</c:v>
                </c:pt>
                <c:pt idx="8">
                  <c:v>4.4299999999999999E-2</c:v>
                </c:pt>
                <c:pt idx="9">
                  <c:v>4.0300000000000002E-2</c:v>
                </c:pt>
                <c:pt idx="10">
                  <c:v>4.0599999999999997E-2</c:v>
                </c:pt>
                <c:pt idx="11">
                  <c:v>3.9800000000000002E-2</c:v>
                </c:pt>
                <c:pt idx="12">
                  <c:v>3.73E-2</c:v>
                </c:pt>
                <c:pt idx="13">
                  <c:v>3.8199999999999998E-2</c:v>
                </c:pt>
                <c:pt idx="14">
                  <c:v>3.7599999999999995E-2</c:v>
                </c:pt>
                <c:pt idx="15">
                  <c:v>3.2500000000000001E-2</c:v>
                </c:pt>
                <c:pt idx="16">
                  <c:v>3.3000000000000002E-2</c:v>
                </c:pt>
                <c:pt idx="17">
                  <c:v>3.2199999999999999E-2</c:v>
                </c:pt>
                <c:pt idx="18">
                  <c:v>3.1E-2</c:v>
                </c:pt>
                <c:pt idx="19">
                  <c:v>3.0899999999999997E-2</c:v>
                </c:pt>
                <c:pt idx="20">
                  <c:v>2.92E-2</c:v>
                </c:pt>
                <c:pt idx="21">
                  <c:v>3.0200000000000001E-2</c:v>
                </c:pt>
                <c:pt idx="22">
                  <c:v>3.0299999999999997E-2</c:v>
                </c:pt>
                <c:pt idx="23">
                  <c:v>3.0699999999999998E-2</c:v>
                </c:pt>
                <c:pt idx="24">
                  <c:v>2.9600000000000001E-2</c:v>
                </c:pt>
                <c:pt idx="25">
                  <c:v>0.03</c:v>
                </c:pt>
                <c:pt idx="26">
                  <c:v>3.04E-2</c:v>
                </c:pt>
                <c:pt idx="27">
                  <c:v>3.0600000000000002E-2</c:v>
                </c:pt>
                <c:pt idx="28">
                  <c:v>3.0299999999999997E-2</c:v>
                </c:pt>
                <c:pt idx="29">
                  <c:v>3.0899999999999997E-2</c:v>
                </c:pt>
                <c:pt idx="30">
                  <c:v>2.9900000000000003E-2</c:v>
                </c:pt>
                <c:pt idx="31">
                  <c:v>3.0200000000000001E-2</c:v>
                </c:pt>
                <c:pt idx="32">
                  <c:v>2.9600000000000001E-2</c:v>
                </c:pt>
                <c:pt idx="33">
                  <c:v>3.0499999999999999E-2</c:v>
                </c:pt>
                <c:pt idx="34">
                  <c:v>3.2500000000000001E-2</c:v>
                </c:pt>
                <c:pt idx="35">
                  <c:v>3.3399999999999999E-2</c:v>
                </c:pt>
                <c:pt idx="36">
                  <c:v>3.56E-2</c:v>
                </c:pt>
                <c:pt idx="37">
                  <c:v>4.0099999999999997E-2</c:v>
                </c:pt>
                <c:pt idx="38">
                  <c:v>4.2500000000000003E-2</c:v>
                </c:pt>
                <c:pt idx="39">
                  <c:v>4.2599999999999999E-2</c:v>
                </c:pt>
                <c:pt idx="40">
                  <c:v>4.4699999999999997E-2</c:v>
                </c:pt>
                <c:pt idx="41">
                  <c:v>4.7300000000000002E-2</c:v>
                </c:pt>
                <c:pt idx="42">
                  <c:v>4.7599999999999996E-2</c:v>
                </c:pt>
                <c:pt idx="43">
                  <c:v>5.2900000000000003E-2</c:v>
                </c:pt>
                <c:pt idx="44">
                  <c:v>5.45E-2</c:v>
                </c:pt>
                <c:pt idx="45">
                  <c:v>5.5300000000000002E-2</c:v>
                </c:pt>
                <c:pt idx="46">
                  <c:v>5.9200000000000003E-2</c:v>
                </c:pt>
                <c:pt idx="47">
                  <c:v>5.9800000000000006E-2</c:v>
                </c:pt>
                <c:pt idx="48">
                  <c:v>6.0499999999999998E-2</c:v>
                </c:pt>
                <c:pt idx="49">
                  <c:v>6.0100000000000001E-2</c:v>
                </c:pt>
                <c:pt idx="50">
                  <c:v>0.06</c:v>
                </c:pt>
                <c:pt idx="51">
                  <c:v>5.8499999999999996E-2</c:v>
                </c:pt>
                <c:pt idx="52">
                  <c:v>5.74E-2</c:v>
                </c:pt>
                <c:pt idx="53">
                  <c:v>5.7999999999999996E-2</c:v>
                </c:pt>
                <c:pt idx="54">
                  <c:v>5.7599999999999998E-2</c:v>
                </c:pt>
                <c:pt idx="55">
                  <c:v>5.7999999999999996E-2</c:v>
                </c:pt>
                <c:pt idx="56">
                  <c:v>5.5999999999999994E-2</c:v>
                </c:pt>
                <c:pt idx="57">
                  <c:v>5.5599999999999997E-2</c:v>
                </c:pt>
                <c:pt idx="58">
                  <c:v>5.2199999999999996E-2</c:v>
                </c:pt>
                <c:pt idx="59">
                  <c:v>5.3099999999999994E-2</c:v>
                </c:pt>
                <c:pt idx="60">
                  <c:v>5.2199999999999996E-2</c:v>
                </c:pt>
                <c:pt idx="61">
                  <c:v>5.2400000000000002E-2</c:v>
                </c:pt>
                <c:pt idx="62">
                  <c:v>5.2699999999999997E-2</c:v>
                </c:pt>
                <c:pt idx="63">
                  <c:v>5.4000000000000006E-2</c:v>
                </c:pt>
                <c:pt idx="64">
                  <c:v>5.2199999999999996E-2</c:v>
                </c:pt>
                <c:pt idx="65">
                  <c:v>5.2999999999999999E-2</c:v>
                </c:pt>
                <c:pt idx="66">
                  <c:v>5.2400000000000002E-2</c:v>
                </c:pt>
                <c:pt idx="67">
                  <c:v>5.3099999999999994E-2</c:v>
                </c:pt>
                <c:pt idx="68">
                  <c:v>5.2900000000000003E-2</c:v>
                </c:pt>
                <c:pt idx="69">
                  <c:v>5.2499999999999998E-2</c:v>
                </c:pt>
                <c:pt idx="70">
                  <c:v>5.1900000000000002E-2</c:v>
                </c:pt>
                <c:pt idx="71">
                  <c:v>5.3899999999999997E-2</c:v>
                </c:pt>
                <c:pt idx="72">
                  <c:v>5.5099999999999996E-2</c:v>
                </c:pt>
                <c:pt idx="73">
                  <c:v>5.5E-2</c:v>
                </c:pt>
                <c:pt idx="74">
                  <c:v>5.5599999999999997E-2</c:v>
                </c:pt>
                <c:pt idx="75">
                  <c:v>5.5199999999999999E-2</c:v>
                </c:pt>
                <c:pt idx="76">
                  <c:v>5.5399999999999998E-2</c:v>
                </c:pt>
                <c:pt idx="77">
                  <c:v>5.5399999999999998E-2</c:v>
                </c:pt>
                <c:pt idx="78">
                  <c:v>5.5E-2</c:v>
                </c:pt>
                <c:pt idx="79">
                  <c:v>5.5199999999999999E-2</c:v>
                </c:pt>
                <c:pt idx="80">
                  <c:v>5.5E-2</c:v>
                </c:pt>
                <c:pt idx="81">
                  <c:v>5.5599999999999997E-2</c:v>
                </c:pt>
                <c:pt idx="82">
                  <c:v>5.5099999999999996E-2</c:v>
                </c:pt>
                <c:pt idx="83">
                  <c:v>5.4900000000000004E-2</c:v>
                </c:pt>
                <c:pt idx="84">
                  <c:v>5.45E-2</c:v>
                </c:pt>
                <c:pt idx="85">
                  <c:v>5.4900000000000004E-2</c:v>
                </c:pt>
                <c:pt idx="86">
                  <c:v>5.5599999999999997E-2</c:v>
                </c:pt>
                <c:pt idx="87">
                  <c:v>5.5399999999999998E-2</c:v>
                </c:pt>
                <c:pt idx="88">
                  <c:v>5.5500000000000001E-2</c:v>
                </c:pt>
                <c:pt idx="89">
                  <c:v>5.5099999999999996E-2</c:v>
                </c:pt>
                <c:pt idx="90">
                  <c:v>5.0700000000000002E-2</c:v>
                </c:pt>
                <c:pt idx="91">
                  <c:v>4.8300000000000003E-2</c:v>
                </c:pt>
                <c:pt idx="92">
                  <c:v>4.6799999999999994E-2</c:v>
                </c:pt>
                <c:pt idx="93">
                  <c:v>4.6300000000000001E-2</c:v>
                </c:pt>
                <c:pt idx="94">
                  <c:v>4.7599999999999996E-2</c:v>
                </c:pt>
                <c:pt idx="95">
                  <c:v>4.8099999999999997E-2</c:v>
                </c:pt>
                <c:pt idx="96">
                  <c:v>4.7400000000000005E-2</c:v>
                </c:pt>
                <c:pt idx="97">
                  <c:v>4.7400000000000005E-2</c:v>
                </c:pt>
                <c:pt idx="98">
                  <c:v>4.7599999999999996E-2</c:v>
                </c:pt>
                <c:pt idx="99">
                  <c:v>4.99E-2</c:v>
                </c:pt>
                <c:pt idx="100">
                  <c:v>5.0700000000000002E-2</c:v>
                </c:pt>
                <c:pt idx="101">
                  <c:v>5.2199999999999996E-2</c:v>
                </c:pt>
                <c:pt idx="102">
                  <c:v>5.2000000000000005E-2</c:v>
                </c:pt>
                <c:pt idx="103">
                  <c:v>5.4199999999999998E-2</c:v>
                </c:pt>
                <c:pt idx="104">
                  <c:v>5.2999999999999999E-2</c:v>
                </c:pt>
                <c:pt idx="105">
                  <c:v>5.45E-2</c:v>
                </c:pt>
                <c:pt idx="106">
                  <c:v>5.7300000000000004E-2</c:v>
                </c:pt>
                <c:pt idx="107">
                  <c:v>5.8499999999999996E-2</c:v>
                </c:pt>
                <c:pt idx="108">
                  <c:v>6.0199999999999997E-2</c:v>
                </c:pt>
                <c:pt idx="109">
                  <c:v>6.2699999999999992E-2</c:v>
                </c:pt>
                <c:pt idx="110">
                  <c:v>6.5299999999999997E-2</c:v>
                </c:pt>
                <c:pt idx="111">
                  <c:v>6.54E-2</c:v>
                </c:pt>
                <c:pt idx="112">
                  <c:v>6.5000000000000002E-2</c:v>
                </c:pt>
                <c:pt idx="113">
                  <c:v>6.5199999999999994E-2</c:v>
                </c:pt>
                <c:pt idx="114">
                  <c:v>6.5099999999999991E-2</c:v>
                </c:pt>
                <c:pt idx="115">
                  <c:v>6.5099999999999991E-2</c:v>
                </c:pt>
                <c:pt idx="116">
                  <c:v>6.4000000000000001E-2</c:v>
                </c:pt>
                <c:pt idx="117">
                  <c:v>5.9800000000000006E-2</c:v>
                </c:pt>
                <c:pt idx="118">
                  <c:v>5.4900000000000004E-2</c:v>
                </c:pt>
                <c:pt idx="119">
                  <c:v>5.3099999999999994E-2</c:v>
                </c:pt>
                <c:pt idx="120">
                  <c:v>4.8000000000000001E-2</c:v>
                </c:pt>
                <c:pt idx="121">
                  <c:v>4.2099999999999999E-2</c:v>
                </c:pt>
                <c:pt idx="122">
                  <c:v>3.9699999999999999E-2</c:v>
                </c:pt>
                <c:pt idx="123">
                  <c:v>3.7699999999999997E-2</c:v>
                </c:pt>
                <c:pt idx="124">
                  <c:v>3.6499999999999998E-2</c:v>
                </c:pt>
                <c:pt idx="125">
                  <c:v>3.0699999999999998E-2</c:v>
                </c:pt>
                <c:pt idx="126">
                  <c:v>2.4900000000000002E-2</c:v>
                </c:pt>
                <c:pt idx="127">
                  <c:v>2.0899999999999998E-2</c:v>
                </c:pt>
                <c:pt idx="128">
                  <c:v>1.8200000000000001E-2</c:v>
                </c:pt>
                <c:pt idx="129">
                  <c:v>1.7299999999999999E-2</c:v>
                </c:pt>
                <c:pt idx="130">
                  <c:v>1.7399999999999999E-2</c:v>
                </c:pt>
                <c:pt idx="131">
                  <c:v>1.7299999999999999E-2</c:v>
                </c:pt>
                <c:pt idx="132">
                  <c:v>1.7500000000000002E-2</c:v>
                </c:pt>
                <c:pt idx="133">
                  <c:v>1.7500000000000002E-2</c:v>
                </c:pt>
                <c:pt idx="134">
                  <c:v>1.7500000000000002E-2</c:v>
                </c:pt>
                <c:pt idx="135">
                  <c:v>1.7299999999999999E-2</c:v>
                </c:pt>
                <c:pt idx="136">
                  <c:v>1.7399999999999999E-2</c:v>
                </c:pt>
                <c:pt idx="137">
                  <c:v>1.7500000000000002E-2</c:v>
                </c:pt>
                <c:pt idx="138">
                  <c:v>1.7500000000000002E-2</c:v>
                </c:pt>
                <c:pt idx="139">
                  <c:v>1.34E-2</c:v>
                </c:pt>
                <c:pt idx="140">
                  <c:v>1.24E-2</c:v>
                </c:pt>
                <c:pt idx="141">
                  <c:v>1.24E-2</c:v>
                </c:pt>
                <c:pt idx="142">
                  <c:v>1.26E-2</c:v>
                </c:pt>
                <c:pt idx="143">
                  <c:v>1.2500000000000001E-2</c:v>
                </c:pt>
                <c:pt idx="144">
                  <c:v>1.26E-2</c:v>
                </c:pt>
                <c:pt idx="145">
                  <c:v>1.26E-2</c:v>
                </c:pt>
                <c:pt idx="146">
                  <c:v>1.2199999999999999E-2</c:v>
                </c:pt>
                <c:pt idx="147">
                  <c:v>1.01E-2</c:v>
                </c:pt>
                <c:pt idx="148">
                  <c:v>1.03E-2</c:v>
                </c:pt>
                <c:pt idx="149">
                  <c:v>1.01E-2</c:v>
                </c:pt>
                <c:pt idx="150">
                  <c:v>1.01E-2</c:v>
                </c:pt>
                <c:pt idx="151">
                  <c:v>0.01</c:v>
                </c:pt>
                <c:pt idx="152">
                  <c:v>9.7999999999999997E-3</c:v>
                </c:pt>
                <c:pt idx="153">
                  <c:v>0.01</c:v>
                </c:pt>
                <c:pt idx="154">
                  <c:v>1.01E-2</c:v>
                </c:pt>
                <c:pt idx="155">
                  <c:v>0.01</c:v>
                </c:pt>
                <c:pt idx="156">
                  <c:v>0.01</c:v>
                </c:pt>
                <c:pt idx="157">
                  <c:v>0.01</c:v>
                </c:pt>
                <c:pt idx="158">
                  <c:v>1.03E-2</c:v>
                </c:pt>
                <c:pt idx="159">
                  <c:v>1.26E-2</c:v>
                </c:pt>
                <c:pt idx="160">
                  <c:v>1.43E-2</c:v>
                </c:pt>
                <c:pt idx="161">
                  <c:v>1.61E-2</c:v>
                </c:pt>
                <c:pt idx="162">
                  <c:v>1.7600000000000001E-2</c:v>
                </c:pt>
                <c:pt idx="163">
                  <c:v>1.9299999999999998E-2</c:v>
                </c:pt>
                <c:pt idx="164">
                  <c:v>2.1600000000000001E-2</c:v>
                </c:pt>
                <c:pt idx="165">
                  <c:v>2.2799999999999997E-2</c:v>
                </c:pt>
                <c:pt idx="166">
                  <c:v>2.5000000000000001E-2</c:v>
                </c:pt>
                <c:pt idx="167">
                  <c:v>2.63E-2</c:v>
                </c:pt>
                <c:pt idx="168">
                  <c:v>2.7900000000000001E-2</c:v>
                </c:pt>
                <c:pt idx="169">
                  <c:v>0.03</c:v>
                </c:pt>
                <c:pt idx="170">
                  <c:v>3.04E-2</c:v>
                </c:pt>
                <c:pt idx="171">
                  <c:v>3.2599999999999997E-2</c:v>
                </c:pt>
                <c:pt idx="172">
                  <c:v>3.5000000000000003E-2</c:v>
                </c:pt>
                <c:pt idx="173">
                  <c:v>3.6200000000000003E-2</c:v>
                </c:pt>
                <c:pt idx="174">
                  <c:v>3.78E-2</c:v>
                </c:pt>
                <c:pt idx="175">
                  <c:v>0.04</c:v>
                </c:pt>
                <c:pt idx="176">
                  <c:v>4.1599999999999998E-2</c:v>
                </c:pt>
                <c:pt idx="177">
                  <c:v>4.2900000000000001E-2</c:v>
                </c:pt>
                <c:pt idx="178">
                  <c:v>4.4900000000000002E-2</c:v>
                </c:pt>
                <c:pt idx="179">
                  <c:v>4.5899999999999996E-2</c:v>
                </c:pt>
                <c:pt idx="180">
                  <c:v>4.7899999999999998E-2</c:v>
                </c:pt>
                <c:pt idx="181">
                  <c:v>4.9400000000000006E-2</c:v>
                </c:pt>
                <c:pt idx="182">
                  <c:v>4.99E-2</c:v>
                </c:pt>
                <c:pt idx="183">
                  <c:v>5.2400000000000002E-2</c:v>
                </c:pt>
                <c:pt idx="184">
                  <c:v>5.2499999999999998E-2</c:v>
                </c:pt>
                <c:pt idx="185">
                  <c:v>5.2499999999999998E-2</c:v>
                </c:pt>
                <c:pt idx="186">
                  <c:v>5.2499999999999998E-2</c:v>
                </c:pt>
                <c:pt idx="187">
                  <c:v>5.2499999999999998E-2</c:v>
                </c:pt>
                <c:pt idx="188">
                  <c:v>5.2400000000000002E-2</c:v>
                </c:pt>
                <c:pt idx="189">
                  <c:v>5.2499999999999998E-2</c:v>
                </c:pt>
                <c:pt idx="190">
                  <c:v>5.2600000000000001E-2</c:v>
                </c:pt>
                <c:pt idx="191">
                  <c:v>5.2600000000000001E-2</c:v>
                </c:pt>
                <c:pt idx="192">
                  <c:v>5.2499999999999998E-2</c:v>
                </c:pt>
                <c:pt idx="193">
                  <c:v>5.2499999999999998E-2</c:v>
                </c:pt>
                <c:pt idx="194">
                  <c:v>5.2499999999999998E-2</c:v>
                </c:pt>
                <c:pt idx="195">
                  <c:v>5.2600000000000001E-2</c:v>
                </c:pt>
                <c:pt idx="196">
                  <c:v>5.0199999999999995E-2</c:v>
                </c:pt>
                <c:pt idx="197">
                  <c:v>4.9400000000000006E-2</c:v>
                </c:pt>
                <c:pt idx="198">
                  <c:v>4.7599999999999996E-2</c:v>
                </c:pt>
                <c:pt idx="199">
                  <c:v>4.4900000000000002E-2</c:v>
                </c:pt>
                <c:pt idx="200">
                  <c:v>4.24E-2</c:v>
                </c:pt>
                <c:pt idx="201">
                  <c:v>3.9399999999999998E-2</c:v>
                </c:pt>
                <c:pt idx="202">
                  <c:v>2.98E-2</c:v>
                </c:pt>
                <c:pt idx="203">
                  <c:v>2.6099999999999998E-2</c:v>
                </c:pt>
                <c:pt idx="204">
                  <c:v>2.2799999999999997E-2</c:v>
                </c:pt>
                <c:pt idx="205">
                  <c:v>1.9799999999999998E-2</c:v>
                </c:pt>
                <c:pt idx="206">
                  <c:v>0.02</c:v>
                </c:pt>
                <c:pt idx="207">
                  <c:v>2.0099999999999996E-2</c:v>
                </c:pt>
                <c:pt idx="208">
                  <c:v>0.02</c:v>
                </c:pt>
                <c:pt idx="209">
                  <c:v>1.8100000000000002E-2</c:v>
                </c:pt>
                <c:pt idx="210">
                  <c:v>9.7000000000000003E-3</c:v>
                </c:pt>
                <c:pt idx="211">
                  <c:v>3.9000000000000003E-3</c:v>
                </c:pt>
                <c:pt idx="212">
                  <c:v>1.6000000000000001E-3</c:v>
                </c:pt>
                <c:pt idx="213">
                  <c:v>1.5E-3</c:v>
                </c:pt>
                <c:pt idx="214">
                  <c:v>2.2000000000000001E-3</c:v>
                </c:pt>
                <c:pt idx="215">
                  <c:v>1.8E-3</c:v>
                </c:pt>
                <c:pt idx="216">
                  <c:v>1.5E-3</c:v>
                </c:pt>
                <c:pt idx="217">
                  <c:v>1.8E-3</c:v>
                </c:pt>
                <c:pt idx="218">
                  <c:v>2.0999999999999999E-3</c:v>
                </c:pt>
                <c:pt idx="219">
                  <c:v>1.6000000000000001E-3</c:v>
                </c:pt>
                <c:pt idx="220">
                  <c:v>1.6000000000000001E-3</c:v>
                </c:pt>
                <c:pt idx="221">
                  <c:v>1.5E-3</c:v>
                </c:pt>
                <c:pt idx="222">
                  <c:v>1.1999999999999999E-3</c:v>
                </c:pt>
                <c:pt idx="223">
                  <c:v>1.1999999999999999E-3</c:v>
                </c:pt>
                <c:pt idx="224">
                  <c:v>1.1999999999999999E-3</c:v>
                </c:pt>
                <c:pt idx="225">
                  <c:v>1.1000000000000001E-3</c:v>
                </c:pt>
                <c:pt idx="226">
                  <c:v>1.2999999999999999E-3</c:v>
                </c:pt>
                <c:pt idx="227">
                  <c:v>1.6000000000000001E-3</c:v>
                </c:pt>
                <c:pt idx="228">
                  <c:v>2E-3</c:v>
                </c:pt>
                <c:pt idx="229">
                  <c:v>2E-3</c:v>
                </c:pt>
                <c:pt idx="230">
                  <c:v>1.8E-3</c:v>
                </c:pt>
                <c:pt idx="231">
                  <c:v>1.8E-3</c:v>
                </c:pt>
                <c:pt idx="232">
                  <c:v>1.9E-3</c:v>
                </c:pt>
                <c:pt idx="233">
                  <c:v>1.9E-3</c:v>
                </c:pt>
                <c:pt idx="234">
                  <c:v>1.9E-3</c:v>
                </c:pt>
                <c:pt idx="235">
                  <c:v>1.9E-3</c:v>
                </c:pt>
                <c:pt idx="236">
                  <c:v>1.8E-3</c:v>
                </c:pt>
                <c:pt idx="237">
                  <c:v>1.7000000000000001E-3</c:v>
                </c:pt>
                <c:pt idx="238">
                  <c:v>1.6000000000000001E-3</c:v>
                </c:pt>
                <c:pt idx="239">
                  <c:v>1.4000000000000002E-3</c:v>
                </c:pt>
                <c:pt idx="240">
                  <c:v>1E-3</c:v>
                </c:pt>
                <c:pt idx="241">
                  <c:v>8.9999999999999998E-4</c:v>
                </c:pt>
                <c:pt idx="242">
                  <c:v>8.9999999999999998E-4</c:v>
                </c:pt>
                <c:pt idx="243">
                  <c:v>7.000000000000001E-4</c:v>
                </c:pt>
                <c:pt idx="244">
                  <c:v>1E-3</c:v>
                </c:pt>
                <c:pt idx="245">
                  <c:v>8.0000000000000004E-4</c:v>
                </c:pt>
                <c:pt idx="246">
                  <c:v>7.000000000000001E-4</c:v>
                </c:pt>
                <c:pt idx="247">
                  <c:v>8.0000000000000004E-4</c:v>
                </c:pt>
                <c:pt idx="248">
                  <c:v>7.000000000000001E-4</c:v>
                </c:pt>
                <c:pt idx="249">
                  <c:v>8.0000000000000004E-4</c:v>
                </c:pt>
                <c:pt idx="250">
                  <c:v>1E-3</c:v>
                </c:pt>
                <c:pt idx="251">
                  <c:v>1.2999999999999999E-3</c:v>
                </c:pt>
                <c:pt idx="252">
                  <c:v>1.4000000000000002E-3</c:v>
                </c:pt>
                <c:pt idx="253">
                  <c:v>1.6000000000000001E-3</c:v>
                </c:pt>
                <c:pt idx="254">
                  <c:v>1.6000000000000001E-3</c:v>
                </c:pt>
                <c:pt idx="255">
                  <c:v>1.6000000000000001E-3</c:v>
                </c:pt>
                <c:pt idx="256">
                  <c:v>1.2999999999999999E-3</c:v>
                </c:pt>
                <c:pt idx="257">
                  <c:v>1.4000000000000002E-3</c:v>
                </c:pt>
                <c:pt idx="258">
                  <c:v>1.6000000000000001E-3</c:v>
                </c:pt>
                <c:pt idx="259">
                  <c:v>1.6000000000000001E-3</c:v>
                </c:pt>
                <c:pt idx="260">
                  <c:v>1.6000000000000001E-3</c:v>
                </c:pt>
                <c:pt idx="261">
                  <c:v>1.4000000000000002E-3</c:v>
                </c:pt>
                <c:pt idx="262">
                  <c:v>1.5E-3</c:v>
                </c:pt>
                <c:pt idx="263">
                  <c:v>1.4000000000000002E-3</c:v>
                </c:pt>
                <c:pt idx="264">
                  <c:v>1.5E-3</c:v>
                </c:pt>
                <c:pt idx="265">
                  <c:v>1.1000000000000001E-3</c:v>
                </c:pt>
                <c:pt idx="266">
                  <c:v>8.9999999999999998E-4</c:v>
                </c:pt>
                <c:pt idx="267">
                  <c:v>8.9999999999999998E-4</c:v>
                </c:pt>
                <c:pt idx="268">
                  <c:v>8.0000000000000004E-4</c:v>
                </c:pt>
                <c:pt idx="269">
                  <c:v>8.0000000000000004E-4</c:v>
                </c:pt>
                <c:pt idx="270">
                  <c:v>8.9999999999999998E-4</c:v>
                </c:pt>
                <c:pt idx="271">
                  <c:v>8.0000000000000004E-4</c:v>
                </c:pt>
                <c:pt idx="272">
                  <c:v>8.9999999999999998E-4</c:v>
                </c:pt>
                <c:pt idx="273">
                  <c:v>7.000000000000001E-4</c:v>
                </c:pt>
                <c:pt idx="274">
                  <c:v>7.000000000000001E-4</c:v>
                </c:pt>
                <c:pt idx="275">
                  <c:v>8.0000000000000004E-4</c:v>
                </c:pt>
                <c:pt idx="276">
                  <c:v>8.9999999999999998E-4</c:v>
                </c:pt>
                <c:pt idx="277">
                  <c:v>8.9999999999999998E-4</c:v>
                </c:pt>
                <c:pt idx="278">
                  <c:v>1E-3</c:v>
                </c:pt>
                <c:pt idx="279">
                  <c:v>8.9999999999999998E-4</c:v>
                </c:pt>
                <c:pt idx="280">
                  <c:v>8.9999999999999998E-4</c:v>
                </c:pt>
                <c:pt idx="281">
                  <c:v>8.9999999999999998E-4</c:v>
                </c:pt>
                <c:pt idx="282">
                  <c:v>8.9999999999999998E-4</c:v>
                </c:pt>
                <c:pt idx="283">
                  <c:v>8.9999999999999998E-4</c:v>
                </c:pt>
                <c:pt idx="284">
                  <c:v>1.1999999999999999E-3</c:v>
                </c:pt>
                <c:pt idx="285">
                  <c:v>1.1000000000000001E-3</c:v>
                </c:pt>
                <c:pt idx="286">
                  <c:v>1.1000000000000001E-3</c:v>
                </c:pt>
                <c:pt idx="287">
                  <c:v>1.1000000000000001E-3</c:v>
                </c:pt>
                <c:pt idx="288">
                  <c:v>1.1999999999999999E-3</c:v>
                </c:pt>
                <c:pt idx="289">
                  <c:v>1.1999999999999999E-3</c:v>
                </c:pt>
                <c:pt idx="290">
                  <c:v>1.2999999999999999E-3</c:v>
                </c:pt>
                <c:pt idx="291">
                  <c:v>1.2999999999999999E-3</c:v>
                </c:pt>
                <c:pt idx="292">
                  <c:v>1.4000000000000002E-3</c:v>
                </c:pt>
                <c:pt idx="293">
                  <c:v>1.4000000000000002E-3</c:v>
                </c:pt>
                <c:pt idx="294">
                  <c:v>1.1999999999999999E-3</c:v>
                </c:pt>
                <c:pt idx="295">
                  <c:v>1.1999999999999999E-3</c:v>
                </c:pt>
                <c:pt idx="296">
                  <c:v>2.3999999999999998E-3</c:v>
                </c:pt>
                <c:pt idx="297">
                  <c:v>3.4000000000000002E-3</c:v>
                </c:pt>
                <c:pt idx="298">
                  <c:v>3.8E-3</c:v>
                </c:pt>
                <c:pt idx="299">
                  <c:v>3.5999999999999999E-3</c:v>
                </c:pt>
                <c:pt idx="300">
                  <c:v>3.7000000000000002E-3</c:v>
                </c:pt>
                <c:pt idx="301">
                  <c:v>3.7000000000000002E-3</c:v>
                </c:pt>
                <c:pt idx="302">
                  <c:v>3.8E-3</c:v>
                </c:pt>
                <c:pt idx="303">
                  <c:v>3.9000000000000003E-3</c:v>
                </c:pt>
                <c:pt idx="304">
                  <c:v>4.0000000000000001E-3</c:v>
                </c:pt>
                <c:pt idx="305">
                  <c:v>4.0000000000000001E-3</c:v>
                </c:pt>
                <c:pt idx="306">
                  <c:v>4.0000000000000001E-3</c:v>
                </c:pt>
                <c:pt idx="307">
                  <c:v>4.0999999999999995E-3</c:v>
                </c:pt>
                <c:pt idx="308">
                  <c:v>5.4000000000000003E-3</c:v>
                </c:pt>
                <c:pt idx="309">
                  <c:v>6.5000000000000006E-3</c:v>
                </c:pt>
                <c:pt idx="310">
                  <c:v>6.6E-3</c:v>
                </c:pt>
                <c:pt idx="311">
                  <c:v>7.9000000000000008E-3</c:v>
                </c:pt>
                <c:pt idx="312">
                  <c:v>9.0000000000000011E-3</c:v>
                </c:pt>
                <c:pt idx="313">
                  <c:v>9.1000000000000004E-3</c:v>
                </c:pt>
                <c:pt idx="314">
                  <c:v>1.04E-2</c:v>
                </c:pt>
                <c:pt idx="315">
                  <c:v>1.15E-2</c:v>
                </c:pt>
                <c:pt idx="316">
                  <c:v>1.1599999999999999E-2</c:v>
                </c:pt>
                <c:pt idx="317">
                  <c:v>1.15E-2</c:v>
                </c:pt>
                <c:pt idx="318">
                  <c:v>1.15E-2</c:v>
                </c:pt>
                <c:pt idx="319">
                  <c:v>1.1599999999999999E-2</c:v>
                </c:pt>
                <c:pt idx="320">
                  <c:v>1.3000000000000001E-2</c:v>
                </c:pt>
                <c:pt idx="321">
                  <c:v>1.41E-2</c:v>
                </c:pt>
                <c:pt idx="322">
                  <c:v>1.4199999999999999E-2</c:v>
                </c:pt>
                <c:pt idx="323">
                  <c:v>1.5100000000000001E-2</c:v>
                </c:pt>
                <c:pt idx="324">
                  <c:v>1.6899999999999998E-2</c:v>
                </c:pt>
                <c:pt idx="325">
                  <c:v>1.7000000000000001E-2</c:v>
                </c:pt>
                <c:pt idx="326">
                  <c:v>1.8200000000000001E-2</c:v>
                </c:pt>
                <c:pt idx="327">
                  <c:v>1.9099999999999999E-2</c:v>
                </c:pt>
                <c:pt idx="328">
                  <c:v>1.9099999999999999E-2</c:v>
                </c:pt>
                <c:pt idx="329">
                  <c:v>1.95E-2</c:v>
                </c:pt>
                <c:pt idx="330">
                  <c:v>2.1899999999999999E-2</c:v>
                </c:pt>
                <c:pt idx="331">
                  <c:v>2.2000000000000002E-2</c:v>
                </c:pt>
                <c:pt idx="332">
                  <c:v>2.2700000000000001E-2</c:v>
                </c:pt>
                <c:pt idx="333">
                  <c:v>2.4E-2</c:v>
                </c:pt>
                <c:pt idx="334">
                  <c:v>2.4E-2</c:v>
                </c:pt>
                <c:pt idx="335">
                  <c:v>2.41E-2</c:v>
                </c:pt>
                <c:pt idx="336">
                  <c:v>2.4199999999999999E-2</c:v>
                </c:pt>
                <c:pt idx="337">
                  <c:v>2.3900000000000001E-2</c:v>
                </c:pt>
                <c:pt idx="338">
                  <c:v>2.3799999999999998E-2</c:v>
                </c:pt>
                <c:pt idx="339">
                  <c:v>2.4E-2</c:v>
                </c:pt>
                <c:pt idx="340">
                  <c:v>2.1299999999999999E-2</c:v>
                </c:pt>
                <c:pt idx="341">
                  <c:v>2.0400000000000001E-2</c:v>
                </c:pt>
                <c:pt idx="342">
                  <c:v>1.83E-2</c:v>
                </c:pt>
                <c:pt idx="343">
                  <c:v>1.55E-2</c:v>
                </c:pt>
                <c:pt idx="344">
                  <c:v>1.55E-2</c:v>
                </c:pt>
                <c:pt idx="345">
                  <c:v>1.55E-2</c:v>
                </c:pt>
                <c:pt idx="346">
                  <c:v>1.5800000000000002E-2</c:v>
                </c:pt>
                <c:pt idx="347">
                  <c:v>6.5000000000000006E-3</c:v>
                </c:pt>
                <c:pt idx="348">
                  <c:v>5.0000000000000001E-4</c:v>
                </c:pt>
                <c:pt idx="349">
                  <c:v>5.0000000000000001E-4</c:v>
                </c:pt>
                <c:pt idx="350">
                  <c:v>8.0000000000000004E-4</c:v>
                </c:pt>
              </c:numCache>
            </c:numRef>
          </c:val>
          <c:smooth val="0"/>
          <c:extLst>
            <c:ext xmlns:c16="http://schemas.microsoft.com/office/drawing/2014/chart" uri="{C3380CC4-5D6E-409C-BE32-E72D297353CC}">
              <c16:uniqueId val="{00000000-1EAB-8144-9529-04E60ADC9C08}"/>
            </c:ext>
          </c:extLst>
        </c:ser>
        <c:dLbls>
          <c:showLegendKey val="0"/>
          <c:showVal val="0"/>
          <c:showCatName val="0"/>
          <c:showSerName val="0"/>
          <c:showPercent val="0"/>
          <c:showBubbleSize val="0"/>
        </c:dLbls>
        <c:smooth val="0"/>
        <c:axId val="831782560"/>
        <c:axId val="831784240"/>
      </c:lineChart>
      <c:dateAx>
        <c:axId val="831782560"/>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831784240"/>
        <c:crosses val="autoZero"/>
        <c:auto val="1"/>
        <c:lblOffset val="100"/>
        <c:baseTimeUnit val="months"/>
        <c:majorUnit val="24"/>
        <c:majorTimeUnit val="months"/>
      </c:dateAx>
      <c:valAx>
        <c:axId val="831784240"/>
        <c:scaling>
          <c:orientation val="minMax"/>
        </c:scaling>
        <c:delete val="0"/>
        <c:axPos val="l"/>
        <c:majorGridlines>
          <c:spPr>
            <a:ln w="9525" cap="flat" cmpd="sng" algn="ctr">
              <a:solidFill>
                <a:schemeClr val="tx1">
                  <a:lumMod val="15000"/>
                  <a:lumOff val="85000"/>
                </a:schemeClr>
              </a:solidFill>
              <a:prstDash val="dashDot"/>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crossAx val="831782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Hi everyone, my name is Dan and I'm doing my capstone in Data Science at UMBC on determining whether or not falling interest rates indicate a favorable buyers housing market.</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This topic is interesting to me because in my current occupation I forecast losses on a mortgage portfolio, and have seen first hand how preconceived notions regarding the housing market are not always true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Thank you for watching my presentation</a:t>
            </a:r>
          </a:p>
          <a:p>
            <a:pPr rtl="0" fontAlgn="ctr"/>
            <a:r>
              <a:rPr lang="en-US" sz="1100" b="0" i="0" u="none" strike="noStrike" cap="none" dirty="0">
                <a:solidFill>
                  <a:srgbClr val="000000"/>
                </a:solidFill>
                <a:effectLst/>
                <a:latin typeface="Arial"/>
                <a:ea typeface="Arial"/>
                <a:cs typeface="Arial"/>
                <a:sym typeface="Arial"/>
              </a:rPr>
              <a:t>If you have any questions or comments I can be reached at the email address provided on this slide</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The approach I'm taking with my project is fundamentally different than the survey based study the New York Fed conducted as I'm relying on analyzing historical data</a:t>
            </a:r>
          </a:p>
          <a:p>
            <a:pPr rtl="0" fontAlgn="ctr"/>
            <a:r>
              <a:rPr lang="en-US" sz="1100" b="0" i="0" u="none" strike="noStrike" cap="none" dirty="0">
                <a:solidFill>
                  <a:srgbClr val="000000"/>
                </a:solidFill>
                <a:effectLst/>
                <a:latin typeface="Arial"/>
                <a:ea typeface="Arial"/>
                <a:cs typeface="Arial"/>
                <a:sym typeface="Arial"/>
              </a:rPr>
              <a:t>My project will be focusing on a single country, allowing for more granular data to be analyzed such as purchase data at MSA and zip code level allowing for less broad models</a:t>
            </a:r>
          </a:p>
          <a:p>
            <a:pPr rtl="0" fontAlgn="ctr"/>
            <a:r>
              <a:rPr lang="en-US" sz="1100" b="0" i="0" u="none" strike="noStrike" cap="none" dirty="0">
                <a:solidFill>
                  <a:srgbClr val="000000"/>
                </a:solidFill>
                <a:effectLst/>
                <a:latin typeface="Arial"/>
                <a:ea typeface="Arial"/>
                <a:cs typeface="Arial"/>
                <a:sym typeface="Arial"/>
              </a:rPr>
              <a:t>I also plan to incorporate other market metrics into the my project including available home listings and median sale vs list price to gain other market insights</a:t>
            </a:r>
          </a:p>
          <a:p>
            <a:pPr rtl="0" fontAlgn="ctr"/>
            <a:r>
              <a:rPr lang="en-US" sz="1100" b="0" i="0" u="none" strike="noStrike" cap="none" dirty="0">
                <a:solidFill>
                  <a:srgbClr val="000000"/>
                </a:solidFill>
                <a:effectLst/>
                <a:latin typeface="Arial"/>
                <a:ea typeface="Arial"/>
                <a:cs typeface="Arial"/>
                <a:sym typeface="Arial"/>
              </a:rPr>
              <a:t>Lastly my project will be using additional data for analysis, going through August 2020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7725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This problem is especially interesting right now because we are in unprecedented times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t>
            </a:r>
          </a:p>
          <a:p>
            <a:pPr rtl="0" fontAlgn="ctr"/>
            <a:r>
              <a:rPr lang="en-US" sz="1100" b="0" i="0" u="none" strike="noStrike" cap="none" dirty="0">
                <a:solidFill>
                  <a:srgbClr val="000000"/>
                </a:solidFill>
                <a:effectLst/>
                <a:latin typeface="Arial"/>
                <a:ea typeface="Arial"/>
                <a:cs typeface="Arial"/>
                <a:sym typeface="Arial"/>
              </a:rPr>
              <a:t>The fed fund rate, which is the rate banks are able to lend to each other overnight and influences most other rates,  was cut to nearly zero early this year</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This was done in an attempt to mitigate pending economic damage caused by COVID-19</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As unemployment skyrocketed many feared another housing crisis was looming, with massive defaults on mortgages in inevitable</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Lower rates combat this and make home buying more attractive, which I'll illustrate shortly </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I want to show an example of why conventional wisdom is to buy while interest rates are low</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Here we have two scenarios: both for $500k 30 year fixed mortgages</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In scenario 1 the interest rate is 4.0%, scenario 2 the interest rate is 150 basis points higher at 5.5%</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As you can see the lower rate in this case saves the borrower almost $163k over the life of the loan</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This simple math illustrates the profound impact interest rates can have on a borrowers total expense when taking out a mortgage</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So it's pretty clear why the fed would want to slash rates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But is purchasing while rates are low always the best for the buyer?</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Not necessarily, here we have two similar scenarios for 30 year fixed rate mortgages but in scenario 3 the borrower is paying around a 15% premium on their home with a 4.0% interest rate, while they're paying market value in scenario 4 with the higher 5.5% rate</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In both scenarios the borrower is able to make a $100k down payment, which ends up being a larger portion of the home sold at market value</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Despite the significantly higher interest rate, the monthly payments and total cost end up being slightly lower in scenario 4 because of the difference in principal on the loan</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This is where the question becomes a data science question, it's impossible to know exactly what the market value of the home is but we can derive estimates and find insight about the future using data from the past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170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Data science can help us determine the relationship between different interest rates and the housing market </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Now more than ever an abundance of data is  available to the public regarding home prices, available listings, time to sale, price cuts, and other metrics to gage whether the market is more favorable for buying or selling</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We can develop models using this data to predict how the housing market will change given a rate environment</a:t>
            </a:r>
          </a:p>
          <a:p>
            <a:pPr rtl="0" fontAlgn="ctr"/>
            <a:endParaRPr lang="en-US" sz="1100" b="0" i="0" u="none" strike="noStrike" cap="none" dirty="0">
              <a:solidFill>
                <a:srgbClr val="000000"/>
              </a:solidFill>
              <a:effectLst/>
              <a:latin typeface="Arial"/>
              <a:ea typeface="Arial"/>
              <a:cs typeface="Arial"/>
              <a:sym typeface="Arial"/>
            </a:endParaRPr>
          </a:p>
          <a:p>
            <a:pPr rtl="0" fontAlgn="ctr"/>
            <a:r>
              <a:rPr lang="en-US" sz="1100" b="0" i="0" u="none" strike="noStrike" cap="none" dirty="0">
                <a:solidFill>
                  <a:srgbClr val="000000"/>
                </a:solidFill>
                <a:effectLst/>
                <a:latin typeface="Arial"/>
                <a:ea typeface="Arial"/>
                <a:cs typeface="Arial"/>
                <a:sym typeface="Arial"/>
              </a:rPr>
              <a:t>These models can help us determine true optimal buying conditions. This could look like periods of stable home value growth, median listing price close to median sale price, things of that nature</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To achieve this I plan to use a number of different tools</a:t>
            </a:r>
          </a:p>
          <a:p>
            <a:pPr rtl="0" fontAlgn="ctr"/>
            <a:r>
              <a:rPr lang="en-US" sz="1100" b="0" i="0" u="none" strike="noStrike" cap="none" dirty="0">
                <a:solidFill>
                  <a:srgbClr val="000000"/>
                </a:solidFill>
                <a:effectLst/>
                <a:latin typeface="Arial"/>
                <a:ea typeface="Arial"/>
                <a:cs typeface="Arial"/>
                <a:sym typeface="Arial"/>
              </a:rPr>
              <a:t>To kick off the process I've extracted data from a number</a:t>
            </a:r>
          </a:p>
          <a:p>
            <a:pPr rtl="0" fontAlgn="ctr"/>
            <a:r>
              <a:rPr lang="en-US" sz="1100" b="0" i="0" u="none" strike="noStrike" cap="none" dirty="0">
                <a:solidFill>
                  <a:srgbClr val="000000"/>
                </a:solidFill>
                <a:effectLst/>
                <a:latin typeface="Arial"/>
                <a:ea typeface="Arial"/>
                <a:cs typeface="Arial"/>
                <a:sym typeface="Arial"/>
              </a:rPr>
              <a:t>I'm working to homogenize the data to be ready for model consumption </a:t>
            </a:r>
          </a:p>
          <a:p>
            <a:pPr rtl="0" fontAlgn="ctr"/>
            <a:r>
              <a:rPr lang="en-US" sz="1100" b="0" i="0" u="none" strike="noStrike" cap="none" dirty="0">
                <a:solidFill>
                  <a:srgbClr val="000000"/>
                </a:solidFill>
                <a:effectLst/>
                <a:latin typeface="Arial"/>
                <a:ea typeface="Arial"/>
                <a:cs typeface="Arial"/>
                <a:sym typeface="Arial"/>
              </a:rPr>
              <a:t>The next big step is model development </a:t>
            </a:r>
          </a:p>
          <a:p>
            <a:pPr rtl="0" fontAlgn="ctr"/>
            <a:r>
              <a:rPr lang="en-US" sz="1100" b="0" i="0" u="none" strike="noStrike" cap="none" dirty="0">
                <a:solidFill>
                  <a:srgbClr val="000000"/>
                </a:solidFill>
                <a:effectLst/>
                <a:latin typeface="Arial"/>
                <a:ea typeface="Arial"/>
                <a:cs typeface="Arial"/>
                <a:sym typeface="Arial"/>
              </a:rPr>
              <a:t>I plan to develop multiple autoregression models, which  are a form of regression modeling useful for timeseries datasets that uses previous observations as inputs in determining model output</a:t>
            </a:r>
          </a:p>
          <a:p>
            <a:pPr rtl="0" fontAlgn="ctr"/>
            <a:r>
              <a:rPr lang="en-US" sz="1100" b="0" i="0" u="none" strike="noStrike" cap="none" dirty="0">
                <a:solidFill>
                  <a:srgbClr val="000000"/>
                </a:solidFill>
                <a:effectLst/>
                <a:latin typeface="Arial"/>
                <a:ea typeface="Arial"/>
                <a:cs typeface="Arial"/>
                <a:sym typeface="Arial"/>
              </a:rPr>
              <a:t>My goal is for these models to determine expected home appreciation given an interest rate and set of market conditions, </a:t>
            </a:r>
          </a:p>
          <a:p>
            <a:pPr rtl="0" fontAlgn="ctr"/>
            <a:r>
              <a:rPr lang="en-US" sz="1100" b="0" i="0" u="none" strike="noStrike" cap="none" dirty="0">
                <a:solidFill>
                  <a:srgbClr val="000000"/>
                </a:solidFill>
                <a:effectLst/>
                <a:latin typeface="Arial"/>
                <a:ea typeface="Arial"/>
                <a:cs typeface="Arial"/>
                <a:sym typeface="Arial"/>
              </a:rPr>
              <a:t>These can be used to forecast optimal market conditions for home buyers</a:t>
            </a:r>
          </a:p>
          <a:p>
            <a:pPr rtl="0" fontAlgn="ctr"/>
            <a:r>
              <a:rPr lang="en-US" sz="1100" b="0" i="0" u="none" strike="noStrike" cap="none" dirty="0">
                <a:solidFill>
                  <a:srgbClr val="000000"/>
                </a:solidFill>
                <a:effectLst/>
                <a:latin typeface="Arial"/>
                <a:ea typeface="Arial"/>
                <a:cs typeface="Arial"/>
                <a:sym typeface="Arial"/>
              </a:rPr>
              <a:t>Lastly I plan to put most visualizations together using tableau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031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I'm using three primary types of data</a:t>
            </a:r>
          </a:p>
          <a:p>
            <a:pPr rtl="0" fontAlgn="ctr"/>
            <a:r>
              <a:rPr lang="en-US" sz="1100" b="0" i="0" u="none" strike="noStrike" cap="none" dirty="0">
                <a:solidFill>
                  <a:srgbClr val="000000"/>
                </a:solidFill>
                <a:effectLst/>
                <a:latin typeface="Arial"/>
                <a:ea typeface="Arial"/>
                <a:cs typeface="Arial"/>
                <a:sym typeface="Arial"/>
              </a:rPr>
              <a:t>The first is Home Price Index or HPI data, </a:t>
            </a:r>
          </a:p>
          <a:p>
            <a:pPr rtl="0" fontAlgn="ctr"/>
            <a:r>
              <a:rPr lang="en-US" sz="1100" b="0" i="0" u="none" strike="noStrike" cap="none" dirty="0">
                <a:solidFill>
                  <a:srgbClr val="000000"/>
                </a:solidFill>
                <a:effectLst/>
                <a:latin typeface="Arial"/>
                <a:ea typeface="Arial"/>
                <a:cs typeface="Arial"/>
                <a:sym typeface="Arial"/>
              </a:rPr>
              <a:t>This is a measure of the percent of price change in </a:t>
            </a:r>
            <a:r>
              <a:rPr lang="en-US" sz="1100" b="0" i="0" u="none" strike="noStrike" cap="none" dirty="0" err="1">
                <a:solidFill>
                  <a:srgbClr val="000000"/>
                </a:solidFill>
                <a:effectLst/>
                <a:latin typeface="Arial"/>
                <a:ea typeface="Arial"/>
                <a:cs typeface="Arial"/>
                <a:sym typeface="Arial"/>
              </a:rPr>
              <a:t>residental</a:t>
            </a:r>
            <a:r>
              <a:rPr lang="en-US" sz="1100" b="0" i="0" u="none" strike="noStrike" cap="none" dirty="0">
                <a:solidFill>
                  <a:srgbClr val="000000"/>
                </a:solidFill>
                <a:effectLst/>
                <a:latin typeface="Arial"/>
                <a:ea typeface="Arial"/>
                <a:cs typeface="Arial"/>
                <a:sym typeface="Arial"/>
              </a:rPr>
              <a:t> homes given an index value. I've sourced these from the federal housing and finance agency, </a:t>
            </a:r>
            <a:r>
              <a:rPr lang="en-US" sz="1100" b="0" i="0" u="none" strike="noStrike" cap="none" dirty="0" err="1">
                <a:solidFill>
                  <a:srgbClr val="000000"/>
                </a:solidFill>
                <a:effectLst/>
                <a:latin typeface="Arial"/>
                <a:ea typeface="Arial"/>
                <a:cs typeface="Arial"/>
                <a:sym typeface="Arial"/>
              </a:rPr>
              <a:t>zillow</a:t>
            </a:r>
            <a:r>
              <a:rPr lang="en-US" sz="1100" b="0" i="0" u="none" strike="noStrike" cap="none" dirty="0">
                <a:solidFill>
                  <a:srgbClr val="000000"/>
                </a:solidFill>
                <a:effectLst/>
                <a:latin typeface="Arial"/>
                <a:ea typeface="Arial"/>
                <a:cs typeface="Arial"/>
                <a:sym typeface="Arial"/>
              </a:rPr>
              <a:t>, and case-schiller</a:t>
            </a:r>
          </a:p>
          <a:p>
            <a:pPr rtl="0" fontAlgn="ctr"/>
            <a:r>
              <a:rPr lang="en-US" sz="1100" b="0" i="0" u="none" strike="noStrike" cap="none" dirty="0">
                <a:solidFill>
                  <a:srgbClr val="000000"/>
                </a:solidFill>
                <a:effectLst/>
                <a:latin typeface="Arial"/>
                <a:ea typeface="Arial"/>
                <a:cs typeface="Arial"/>
                <a:sym typeface="Arial"/>
              </a:rPr>
              <a:t>The second data is other relevant housing market metrics sourced from </a:t>
            </a:r>
            <a:r>
              <a:rPr lang="en-US" sz="1100" b="0" i="0" u="none" strike="noStrike" cap="none" dirty="0" err="1">
                <a:solidFill>
                  <a:srgbClr val="000000"/>
                </a:solidFill>
                <a:effectLst/>
                <a:latin typeface="Arial"/>
                <a:ea typeface="Arial"/>
                <a:cs typeface="Arial"/>
                <a:sym typeface="Arial"/>
              </a:rPr>
              <a:t>zillow</a:t>
            </a:r>
            <a:r>
              <a:rPr lang="en-US" sz="1100" b="0" i="0" u="none" strike="noStrike" cap="none" dirty="0">
                <a:solidFill>
                  <a:srgbClr val="000000"/>
                </a:solidFill>
                <a:effectLst/>
                <a:latin typeface="Arial"/>
                <a:ea typeface="Arial"/>
                <a:cs typeface="Arial"/>
                <a:sym typeface="Arial"/>
              </a:rPr>
              <a:t> which include mortgage inventory, median list and sale prices, and number of price cuts amount other things</a:t>
            </a:r>
          </a:p>
          <a:p>
            <a:pPr rtl="0" fontAlgn="ctr"/>
            <a:r>
              <a:rPr lang="en-US" sz="1100" b="0" i="0" u="none" strike="noStrike" cap="none" dirty="0">
                <a:solidFill>
                  <a:srgbClr val="000000"/>
                </a:solidFill>
                <a:effectLst/>
                <a:latin typeface="Arial"/>
                <a:ea typeface="Arial"/>
                <a:cs typeface="Arial"/>
                <a:sym typeface="Arial"/>
              </a:rPr>
              <a:t>Lastly, I'll be using a dataset containing historical interest rates from the fed fund rate and prime rate, the prime rate is typically the lowest rate a bank will lend money to customers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I found two interesting studies while performing my literature review</a:t>
            </a:r>
          </a:p>
          <a:p>
            <a:pPr rtl="0" fontAlgn="ctr"/>
            <a:r>
              <a:rPr lang="en-US" sz="1100" b="0" i="0" u="none" strike="noStrike" cap="none" dirty="0">
                <a:solidFill>
                  <a:srgbClr val="000000"/>
                </a:solidFill>
                <a:effectLst/>
                <a:latin typeface="Arial"/>
                <a:ea typeface="Arial"/>
                <a:cs typeface="Arial"/>
                <a:sym typeface="Arial"/>
              </a:rPr>
              <a:t>The first was a study conducted by the bank of international settlements that compared historical home price series from the U.S. and 47 other countries against rate changes</a:t>
            </a:r>
          </a:p>
          <a:p>
            <a:pPr rtl="0" fontAlgn="ctr"/>
            <a:r>
              <a:rPr lang="en-US" sz="1100" b="0" i="0" u="none" strike="noStrike" cap="none" dirty="0">
                <a:solidFill>
                  <a:srgbClr val="000000"/>
                </a:solidFill>
                <a:effectLst/>
                <a:latin typeface="Arial"/>
                <a:ea typeface="Arial"/>
                <a:cs typeface="Arial"/>
                <a:sym typeface="Arial"/>
              </a:rPr>
              <a:t>They found that there was a statistically significant negative correlation between rates and home prices, suggesting a Bayesian estimate relying on random walk prior modeling (a specific type of autoregression model that assumes each step in a time series takes a random step away from the previous data point) would underestimate interest rate impact. </a:t>
            </a:r>
          </a:p>
          <a:p>
            <a:pPr rtl="0" fontAlgn="ctr"/>
            <a:r>
              <a:rPr lang="en-US" sz="1100" b="0" i="0" u="none" strike="noStrike" cap="none" dirty="0">
                <a:solidFill>
                  <a:srgbClr val="000000"/>
                </a:solidFill>
                <a:effectLst/>
                <a:latin typeface="Arial"/>
                <a:ea typeface="Arial"/>
                <a:cs typeface="Arial"/>
                <a:sym typeface="Arial"/>
              </a:rPr>
              <a:t>They opted to use a regression equation to model the relationship.</a:t>
            </a:r>
          </a:p>
          <a:p>
            <a:pPr rtl="0" fontAlgn="ctr"/>
            <a:r>
              <a:rPr lang="en-US" sz="1100" b="0" i="0" u="none" strike="noStrike" cap="none" dirty="0">
                <a:solidFill>
                  <a:srgbClr val="000000"/>
                </a:solidFill>
                <a:effectLst/>
                <a:latin typeface="Arial"/>
                <a:ea typeface="Arial"/>
                <a:cs typeface="Arial"/>
                <a:sym typeface="Arial"/>
              </a:rPr>
              <a:t>The other study was conducted by the New York State Fed</a:t>
            </a:r>
          </a:p>
          <a:p>
            <a:pPr rtl="0" fontAlgn="ctr"/>
            <a:r>
              <a:rPr lang="en-US" sz="1100" b="0" i="0" u="none" strike="noStrike" cap="none" dirty="0">
                <a:solidFill>
                  <a:srgbClr val="000000"/>
                </a:solidFill>
                <a:effectLst/>
                <a:latin typeface="Arial"/>
                <a:ea typeface="Arial"/>
                <a:cs typeface="Arial"/>
                <a:sym typeface="Arial"/>
              </a:rPr>
              <a:t>It asked four survey questions changing variables around rate, principal payment, and  other factors that could influence what a borrower was willing to pay</a:t>
            </a:r>
          </a:p>
          <a:p>
            <a:pPr rtl="0" fontAlgn="ctr"/>
            <a:r>
              <a:rPr lang="en-US" sz="1100" b="0" i="0" u="none" strike="noStrike" cap="none" dirty="0">
                <a:solidFill>
                  <a:srgbClr val="000000"/>
                </a:solidFill>
                <a:effectLst/>
                <a:latin typeface="Arial"/>
                <a:ea typeface="Arial"/>
                <a:cs typeface="Arial"/>
                <a:sym typeface="Arial"/>
              </a:rPr>
              <a:t>Concluded mortgage rates did not contribute significantly to a buyers willingness to pay</a:t>
            </a:r>
          </a:p>
          <a:p>
            <a:pPr rtl="0" fontAlgn="ctr"/>
            <a:r>
              <a:rPr lang="en-US" sz="1100" b="0" i="0" u="none" strike="noStrike" cap="none" dirty="0">
                <a:solidFill>
                  <a:srgbClr val="000000"/>
                </a:solidFill>
                <a:effectLst/>
                <a:latin typeface="Arial"/>
                <a:ea typeface="Arial"/>
                <a:cs typeface="Arial"/>
                <a:sym typeface="Arial"/>
              </a:rPr>
              <a:t> suggesting current models could be overstating rates impacts on home prices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4326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ctr"/>
            <a:r>
              <a:rPr lang="en-US" sz="1100" b="0" i="0" u="none" strike="noStrike" cap="none" dirty="0">
                <a:solidFill>
                  <a:srgbClr val="000000"/>
                </a:solidFill>
                <a:effectLst/>
                <a:latin typeface="Arial"/>
                <a:ea typeface="Arial"/>
                <a:cs typeface="Arial"/>
                <a:sym typeface="Arial"/>
              </a:rPr>
              <a:t>The approach I'm taking with my project is fundamentally different than the survey based study the New York Fed conducted as I'm relying on analyzing historical data</a:t>
            </a:r>
          </a:p>
          <a:p>
            <a:pPr rtl="0" fontAlgn="ctr"/>
            <a:r>
              <a:rPr lang="en-US" sz="1100" b="0" i="0" u="none" strike="noStrike" cap="none" dirty="0">
                <a:solidFill>
                  <a:srgbClr val="000000"/>
                </a:solidFill>
                <a:effectLst/>
                <a:latin typeface="Arial"/>
                <a:ea typeface="Arial"/>
                <a:cs typeface="Arial"/>
                <a:sym typeface="Arial"/>
              </a:rPr>
              <a:t>My project will be focusing on a single country, allowing for more granular data to be analyzed such as purchase data at MSA and zip code level allowing for less broad models</a:t>
            </a:r>
          </a:p>
          <a:p>
            <a:pPr rtl="0" fontAlgn="ctr"/>
            <a:r>
              <a:rPr lang="en-US" sz="1100" b="0" i="0" u="none" strike="noStrike" cap="none" dirty="0">
                <a:solidFill>
                  <a:srgbClr val="000000"/>
                </a:solidFill>
                <a:effectLst/>
                <a:latin typeface="Arial"/>
                <a:ea typeface="Arial"/>
                <a:cs typeface="Arial"/>
                <a:sym typeface="Arial"/>
              </a:rPr>
              <a:t>I also plan to incorporate other market metrics into the my project including available home listings and median sale vs list price to gain other market insights</a:t>
            </a:r>
          </a:p>
          <a:p>
            <a:pPr rtl="0" fontAlgn="ctr"/>
            <a:r>
              <a:rPr lang="en-US" sz="1100" b="0" i="0" u="none" strike="noStrike" cap="none" dirty="0">
                <a:solidFill>
                  <a:srgbClr val="000000"/>
                </a:solidFill>
                <a:effectLst/>
                <a:latin typeface="Arial"/>
                <a:ea typeface="Arial"/>
                <a:cs typeface="Arial"/>
                <a:sym typeface="Arial"/>
              </a:rPr>
              <a:t>Lastly my project will be using additional data for analysis, going through August 2020</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853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37000">
              <a:schemeClr val="dk2"/>
            </a:gs>
            <a:gs pos="100000">
              <a:schemeClr val="dk2"/>
            </a:gs>
          </a:gsLst>
          <a:lin ang="10800025" scaled="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 y="-13"/>
            <a:ext cx="7710766" cy="5142022"/>
            <a:chOff x="-8" y="-13"/>
            <a:chExt cx="7710766" cy="5142022"/>
          </a:xfrm>
        </p:grpSpPr>
        <p:sp>
          <p:nvSpPr>
            <p:cNvPr id="11" name="Google Shape;11;p2"/>
            <p:cNvSpPr/>
            <p:nvPr/>
          </p:nvSpPr>
          <p:spPr>
            <a:xfrm>
              <a:off x="-8" y="-13"/>
              <a:ext cx="7710766" cy="5142022"/>
            </a:xfrm>
            <a:custGeom>
              <a:avLst/>
              <a:gdLst/>
              <a:ahLst/>
              <a:cxnLst/>
              <a:rect l="l" t="t" r="r" b="b"/>
              <a:pathLst>
                <a:path w="3427007" h="2285343" extrusionOk="0">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8" y="-13"/>
              <a:ext cx="7536339" cy="5142022"/>
            </a:xfrm>
            <a:custGeom>
              <a:avLst/>
              <a:gdLst/>
              <a:ahLst/>
              <a:cxnLst/>
              <a:rect l="l" t="t" r="r" b="b"/>
              <a:pathLst>
                <a:path w="3349484" h="2285343" extrusionOk="0">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8" y="-13"/>
              <a:ext cx="6852517" cy="5142022"/>
            </a:xfrm>
            <a:custGeom>
              <a:avLst/>
              <a:gdLst/>
              <a:ahLst/>
              <a:cxnLst/>
              <a:rect l="l" t="t" r="r" b="b"/>
              <a:pathLst>
                <a:path w="3045563" h="2285343" extrusionOk="0">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8" y="-13"/>
              <a:ext cx="6478551" cy="5142022"/>
            </a:xfrm>
            <a:custGeom>
              <a:avLst/>
              <a:gdLst/>
              <a:ahLst/>
              <a:cxnLst/>
              <a:rect l="l" t="t" r="r" b="b"/>
              <a:pathLst>
                <a:path w="2879356" h="2285343" extrusionOk="0">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8" y="-13"/>
              <a:ext cx="6272190" cy="5142022"/>
            </a:xfrm>
            <a:custGeom>
              <a:avLst/>
              <a:gdLst/>
              <a:ahLst/>
              <a:cxnLst/>
              <a:rect l="l" t="t" r="r" b="b"/>
              <a:pathLst>
                <a:path w="2787640" h="2285343" extrusionOk="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8" y="-13"/>
              <a:ext cx="5978795" cy="5142022"/>
            </a:xfrm>
            <a:custGeom>
              <a:avLst/>
              <a:gdLst/>
              <a:ahLst/>
              <a:cxnLst/>
              <a:rect l="l" t="t" r="r" b="b"/>
              <a:pathLst>
                <a:path w="2657242" h="2285343" extrusionOk="0">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txBox="1">
            <a:spLocks noGrp="1"/>
          </p:cNvSpPr>
          <p:nvPr>
            <p:ph type="ctrTitle"/>
          </p:nvPr>
        </p:nvSpPr>
        <p:spPr>
          <a:xfrm>
            <a:off x="685800" y="658575"/>
            <a:ext cx="3620100" cy="3826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4800"/>
              <a:buNone/>
              <a:defRPr sz="4800"/>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1" y="-1329"/>
            <a:ext cx="9144884" cy="5147195"/>
            <a:chOff x="-1" y="-1329"/>
            <a:chExt cx="9144884" cy="5147195"/>
          </a:xfrm>
        </p:grpSpPr>
        <p:sp>
          <p:nvSpPr>
            <p:cNvPr id="43" name="Google Shape;43;p5"/>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5"/>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5"/>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5"/>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5"/>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 name="Google Shape;49;p5"/>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5"/>
          <p:cNvSpPr txBox="1">
            <a:spLocks noGrp="1"/>
          </p:cNvSpPr>
          <p:nvPr>
            <p:ph type="body" idx="1"/>
          </p:nvPr>
        </p:nvSpPr>
        <p:spPr>
          <a:xfrm>
            <a:off x="457200" y="1592600"/>
            <a:ext cx="5215200" cy="29448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51" name="Google Shape;5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63"/>
        <p:cNvGrpSpPr/>
        <p:nvPr/>
      </p:nvGrpSpPr>
      <p:grpSpPr>
        <a:xfrm>
          <a:off x="0" y="0"/>
          <a:ext cx="0" cy="0"/>
          <a:chOff x="0" y="0"/>
          <a:chExt cx="0" cy="0"/>
        </a:xfrm>
      </p:grpSpPr>
      <p:grpSp>
        <p:nvGrpSpPr>
          <p:cNvPr id="64" name="Google Shape;64;p7"/>
          <p:cNvGrpSpPr/>
          <p:nvPr/>
        </p:nvGrpSpPr>
        <p:grpSpPr>
          <a:xfrm>
            <a:off x="-5" y="-10"/>
            <a:ext cx="9145330" cy="5142763"/>
            <a:chOff x="-5" y="-10"/>
            <a:chExt cx="9145330" cy="5142763"/>
          </a:xfrm>
        </p:grpSpPr>
        <p:sp>
          <p:nvSpPr>
            <p:cNvPr id="65" name="Google Shape;65;p7"/>
            <p:cNvSpPr/>
            <p:nvPr/>
          </p:nvSpPr>
          <p:spPr>
            <a:xfrm>
              <a:off x="436" y="-10"/>
              <a:ext cx="9144886" cy="5142760"/>
            </a:xfrm>
            <a:custGeom>
              <a:avLst/>
              <a:gdLst/>
              <a:ahLst/>
              <a:cxnLst/>
              <a:rect l="l" t="t" r="r" b="b"/>
              <a:pathLst>
                <a:path w="4064394" h="2285671" extrusionOk="0">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7"/>
            <p:cNvSpPr/>
            <p:nvPr/>
          </p:nvSpPr>
          <p:spPr>
            <a:xfrm>
              <a:off x="436" y="731"/>
              <a:ext cx="9144886" cy="5142022"/>
            </a:xfrm>
            <a:custGeom>
              <a:avLst/>
              <a:gdLst/>
              <a:ahLst/>
              <a:cxnLst/>
              <a:rect l="l" t="t" r="r" b="b"/>
              <a:pathLst>
                <a:path w="4064394" h="2285343" extrusionOk="0">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7"/>
            <p:cNvSpPr/>
            <p:nvPr/>
          </p:nvSpPr>
          <p:spPr>
            <a:xfrm>
              <a:off x="-5" y="731"/>
              <a:ext cx="9145330" cy="5142022"/>
            </a:xfrm>
            <a:custGeom>
              <a:avLst/>
              <a:gdLst/>
              <a:ahLst/>
              <a:cxnLst/>
              <a:rect l="l" t="t" r="r" b="b"/>
              <a:pathLst>
                <a:path w="4064591" h="2285343" extrusionOk="0">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7"/>
            <p:cNvSpPr/>
            <p:nvPr/>
          </p:nvSpPr>
          <p:spPr>
            <a:xfrm>
              <a:off x="436" y="583"/>
              <a:ext cx="9144886" cy="5142168"/>
            </a:xfrm>
            <a:custGeom>
              <a:avLst/>
              <a:gdLst/>
              <a:ahLst/>
              <a:cxnLst/>
              <a:rect l="l" t="t" r="r" b="b"/>
              <a:pathLst>
                <a:path w="4064394" h="2285408" extrusionOk="0">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7"/>
            <p:cNvSpPr/>
            <p:nvPr/>
          </p:nvSpPr>
          <p:spPr>
            <a:xfrm>
              <a:off x="731" y="731"/>
              <a:ext cx="9144589" cy="5142022"/>
            </a:xfrm>
            <a:custGeom>
              <a:avLst/>
              <a:gdLst/>
              <a:ahLst/>
              <a:cxnLst/>
              <a:rect l="l" t="t" r="r" b="b"/>
              <a:pathLst>
                <a:path w="4064262" h="2285343" extrusionOk="0">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7"/>
            <p:cNvSpPr/>
            <p:nvPr/>
          </p:nvSpPr>
          <p:spPr>
            <a:xfrm>
              <a:off x="436" y="731"/>
              <a:ext cx="9144886" cy="5142022"/>
            </a:xfrm>
            <a:custGeom>
              <a:avLst/>
              <a:gdLst/>
              <a:ahLst/>
              <a:cxnLst/>
              <a:rect l="l" t="t" r="r" b="b"/>
              <a:pathLst>
                <a:path w="4064394" h="2285343" extrusionOk="0">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 name="Google Shape;71;p7"/>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7"/>
          <p:cNvSpPr txBox="1">
            <a:spLocks noGrp="1"/>
          </p:cNvSpPr>
          <p:nvPr>
            <p:ph type="body" idx="1"/>
          </p:nvPr>
        </p:nvSpPr>
        <p:spPr>
          <a:xfrm>
            <a:off x="457200"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 name="Google Shape;73;p7"/>
          <p:cNvSpPr txBox="1">
            <a:spLocks noGrp="1"/>
          </p:cNvSpPr>
          <p:nvPr>
            <p:ph type="body" idx="2"/>
          </p:nvPr>
        </p:nvSpPr>
        <p:spPr>
          <a:xfrm>
            <a:off x="3400204" y="1592600"/>
            <a:ext cx="2666100" cy="2940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4" name="Google Shape;74;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50000">
              <a:schemeClr val="dk2"/>
            </a:gs>
            <a:gs pos="100000">
              <a:schemeClr val="dk2"/>
            </a:gs>
          </a:gsLst>
          <a:path path="circle">
            <a:fillToRect l="100000" b="100000"/>
          </a:path>
          <a:tileRect t="-100000" r="-100000"/>
        </a:gradFill>
        <a:effectLst/>
      </p:bgPr>
    </p:bg>
    <p:spTree>
      <p:nvGrpSpPr>
        <p:cNvPr id="1" name="Shape 88"/>
        <p:cNvGrpSpPr/>
        <p:nvPr/>
      </p:nvGrpSpPr>
      <p:grpSpPr>
        <a:xfrm>
          <a:off x="0" y="0"/>
          <a:ext cx="0" cy="0"/>
          <a:chOff x="0" y="0"/>
          <a:chExt cx="0" cy="0"/>
        </a:xfrm>
      </p:grpSpPr>
      <p:grpSp>
        <p:nvGrpSpPr>
          <p:cNvPr id="89" name="Google Shape;89;p9"/>
          <p:cNvGrpSpPr/>
          <p:nvPr/>
        </p:nvGrpSpPr>
        <p:grpSpPr>
          <a:xfrm>
            <a:off x="-1" y="-1329"/>
            <a:ext cx="9144884" cy="5147195"/>
            <a:chOff x="-1" y="-1329"/>
            <a:chExt cx="9144884" cy="5147195"/>
          </a:xfrm>
        </p:grpSpPr>
        <p:sp>
          <p:nvSpPr>
            <p:cNvPr id="90" name="Google Shape;90;p9"/>
            <p:cNvSpPr/>
            <p:nvPr/>
          </p:nvSpPr>
          <p:spPr>
            <a:xfrm>
              <a:off x="-1" y="-886"/>
              <a:ext cx="9144884" cy="5146749"/>
            </a:xfrm>
            <a:custGeom>
              <a:avLst/>
              <a:gdLst/>
              <a:ahLst/>
              <a:cxnLst/>
              <a:rect l="l" t="t" r="r" b="b"/>
              <a:pathLst>
                <a:path w="4064393" h="2287444" extrusionOk="0">
                  <a:moveTo>
                    <a:pt x="3788843" y="883066"/>
                  </a:moveTo>
                  <a:cubicBezTo>
                    <a:pt x="3664100" y="932662"/>
                    <a:pt x="3567457" y="1052874"/>
                    <a:pt x="3428795" y="1065618"/>
                  </a:cubicBezTo>
                  <a:cubicBezTo>
                    <a:pt x="3361105" y="1071530"/>
                    <a:pt x="3286456" y="1042298"/>
                    <a:pt x="3256912" y="981141"/>
                  </a:cubicBezTo>
                  <a:cubicBezTo>
                    <a:pt x="3196576" y="857381"/>
                    <a:pt x="3353424" y="685537"/>
                    <a:pt x="3244831" y="575639"/>
                  </a:cubicBezTo>
                  <a:cubicBezTo>
                    <a:pt x="3212792" y="545750"/>
                    <a:pt x="3166506" y="538589"/>
                    <a:pt x="3124553" y="525846"/>
                  </a:cubicBezTo>
                  <a:cubicBezTo>
                    <a:pt x="2907894" y="464426"/>
                    <a:pt x="2780787" y="210535"/>
                    <a:pt x="2861936" y="0"/>
                  </a:cubicBezTo>
                  <a:lnTo>
                    <a:pt x="0" y="0"/>
                  </a:lnTo>
                  <a:lnTo>
                    <a:pt x="0" y="2287445"/>
                  </a:lnTo>
                  <a:lnTo>
                    <a:pt x="4064394" y="2287445"/>
                  </a:lnTo>
                  <a:lnTo>
                    <a:pt x="4064394" y="886022"/>
                  </a:lnTo>
                  <a:cubicBezTo>
                    <a:pt x="3976365" y="849505"/>
                    <a:pt x="3877634" y="848441"/>
                    <a:pt x="3788843" y="8830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9"/>
            <p:cNvSpPr/>
            <p:nvPr/>
          </p:nvSpPr>
          <p:spPr>
            <a:xfrm>
              <a:off x="-1" y="-1181"/>
              <a:ext cx="9144884" cy="5147046"/>
            </a:xfrm>
            <a:custGeom>
              <a:avLst/>
              <a:gdLst/>
              <a:ahLst/>
              <a:cxnLst/>
              <a:rect l="l" t="t" r="r" b="b"/>
              <a:pathLst>
                <a:path w="4064393" h="2287576" extrusionOk="0">
                  <a:moveTo>
                    <a:pt x="3901965" y="939494"/>
                  </a:moveTo>
                  <a:cubicBezTo>
                    <a:pt x="3499701" y="855017"/>
                    <a:pt x="3568310" y="1206588"/>
                    <a:pt x="3260260" y="1099645"/>
                  </a:cubicBezTo>
                  <a:cubicBezTo>
                    <a:pt x="3067828" y="996184"/>
                    <a:pt x="3151603" y="860929"/>
                    <a:pt x="3127442" y="700317"/>
                  </a:cubicBezTo>
                  <a:cubicBezTo>
                    <a:pt x="3105645" y="624183"/>
                    <a:pt x="3033622" y="575901"/>
                    <a:pt x="2981098" y="516715"/>
                  </a:cubicBezTo>
                  <a:cubicBezTo>
                    <a:pt x="2857471" y="377387"/>
                    <a:pt x="2848871" y="151612"/>
                    <a:pt x="2954837" y="0"/>
                  </a:cubicBezTo>
                  <a:lnTo>
                    <a:pt x="0" y="0"/>
                  </a:lnTo>
                  <a:lnTo>
                    <a:pt x="0" y="2287576"/>
                  </a:lnTo>
                  <a:lnTo>
                    <a:pt x="4064394" y="2287576"/>
                  </a:lnTo>
                  <a:lnTo>
                    <a:pt x="4064394" y="955128"/>
                  </a:lnTo>
                  <a:cubicBezTo>
                    <a:pt x="4010557" y="955588"/>
                    <a:pt x="3955277" y="947245"/>
                    <a:pt x="3901965" y="939494"/>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1" y="-1329"/>
              <a:ext cx="9144884" cy="5147195"/>
            </a:xfrm>
            <a:custGeom>
              <a:avLst/>
              <a:gdLst/>
              <a:ahLst/>
              <a:cxnLst/>
              <a:rect l="l" t="t" r="r" b="b"/>
              <a:pathLst>
                <a:path w="4064393" h="2287642" extrusionOk="0">
                  <a:moveTo>
                    <a:pt x="3897961" y="979695"/>
                  </a:moveTo>
                  <a:cubicBezTo>
                    <a:pt x="3674736" y="964390"/>
                    <a:pt x="3602516" y="1073895"/>
                    <a:pt x="3472718" y="1222747"/>
                  </a:cubicBezTo>
                  <a:cubicBezTo>
                    <a:pt x="3361105" y="1334420"/>
                    <a:pt x="3140244" y="1318720"/>
                    <a:pt x="3084963" y="1158306"/>
                  </a:cubicBezTo>
                  <a:cubicBezTo>
                    <a:pt x="3045899" y="1043086"/>
                    <a:pt x="3123962" y="918013"/>
                    <a:pt x="3106498" y="797538"/>
                  </a:cubicBezTo>
                  <a:cubicBezTo>
                    <a:pt x="3020688" y="502395"/>
                    <a:pt x="2709290" y="454573"/>
                    <a:pt x="2826877" y="0"/>
                  </a:cubicBezTo>
                  <a:lnTo>
                    <a:pt x="0" y="0"/>
                  </a:lnTo>
                  <a:lnTo>
                    <a:pt x="0" y="2287642"/>
                  </a:lnTo>
                  <a:lnTo>
                    <a:pt x="4064394" y="2287642"/>
                  </a:lnTo>
                  <a:lnTo>
                    <a:pt x="4064394" y="1009650"/>
                  </a:lnTo>
                  <a:cubicBezTo>
                    <a:pt x="4010098" y="993931"/>
                    <a:pt x="3954324" y="983893"/>
                    <a:pt x="3897961" y="979695"/>
                  </a:cubicBez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1" y="-1329"/>
              <a:ext cx="9144884" cy="5147195"/>
            </a:xfrm>
            <a:custGeom>
              <a:avLst/>
              <a:gdLst/>
              <a:ahLst/>
              <a:cxnLst/>
              <a:rect l="l" t="t" r="r" b="b"/>
              <a:pathLst>
                <a:path w="4064393" h="2287642" extrusionOk="0">
                  <a:moveTo>
                    <a:pt x="3886668" y="1168356"/>
                  </a:moveTo>
                  <a:cubicBezTo>
                    <a:pt x="3523534" y="864476"/>
                    <a:pt x="3578093" y="1536875"/>
                    <a:pt x="3166834" y="1369892"/>
                  </a:cubicBezTo>
                  <a:cubicBezTo>
                    <a:pt x="2968952" y="1280029"/>
                    <a:pt x="2931661" y="1012343"/>
                    <a:pt x="3042091" y="838988"/>
                  </a:cubicBezTo>
                  <a:cubicBezTo>
                    <a:pt x="3075772" y="781641"/>
                    <a:pt x="3123043" y="717265"/>
                    <a:pt x="3097963" y="655648"/>
                  </a:cubicBezTo>
                  <a:cubicBezTo>
                    <a:pt x="3074787" y="598695"/>
                    <a:pt x="3004406" y="582076"/>
                    <a:pt x="2945711" y="563683"/>
                  </a:cubicBezTo>
                  <a:cubicBezTo>
                    <a:pt x="2704694" y="489125"/>
                    <a:pt x="2524210" y="251788"/>
                    <a:pt x="2514231" y="0"/>
                  </a:cubicBezTo>
                  <a:lnTo>
                    <a:pt x="0" y="0"/>
                  </a:lnTo>
                  <a:lnTo>
                    <a:pt x="0" y="2287642"/>
                  </a:lnTo>
                  <a:lnTo>
                    <a:pt x="4064394" y="2287642"/>
                  </a:lnTo>
                  <a:lnTo>
                    <a:pt x="4064394" y="1364506"/>
                  </a:lnTo>
                  <a:cubicBezTo>
                    <a:pt x="3994275" y="1309983"/>
                    <a:pt x="3950221" y="1229776"/>
                    <a:pt x="3886668" y="1168356"/>
                  </a:cubicBez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1" y="-886"/>
              <a:ext cx="9144884" cy="5146749"/>
            </a:xfrm>
            <a:custGeom>
              <a:avLst/>
              <a:gdLst/>
              <a:ahLst/>
              <a:cxnLst/>
              <a:rect l="l" t="t" r="r" b="b"/>
              <a:pathLst>
                <a:path w="4064393" h="2287444" extrusionOk="0">
                  <a:moveTo>
                    <a:pt x="3860275" y="1412328"/>
                  </a:moveTo>
                  <a:cubicBezTo>
                    <a:pt x="3499570" y="1212171"/>
                    <a:pt x="3370166" y="1548765"/>
                    <a:pt x="3020622" y="1515723"/>
                  </a:cubicBezTo>
                  <a:cubicBezTo>
                    <a:pt x="2790832" y="1511322"/>
                    <a:pt x="2587895" y="1238973"/>
                    <a:pt x="2748288" y="1041181"/>
                  </a:cubicBezTo>
                  <a:cubicBezTo>
                    <a:pt x="2792933" y="989023"/>
                    <a:pt x="2861476" y="955785"/>
                    <a:pt x="2888657" y="892657"/>
                  </a:cubicBezTo>
                  <a:cubicBezTo>
                    <a:pt x="2920500" y="819019"/>
                    <a:pt x="2882092" y="731848"/>
                    <a:pt x="2824776" y="675552"/>
                  </a:cubicBezTo>
                  <a:cubicBezTo>
                    <a:pt x="2569577" y="494315"/>
                    <a:pt x="2383447" y="351243"/>
                    <a:pt x="2435314" y="0"/>
                  </a:cubicBezTo>
                  <a:lnTo>
                    <a:pt x="0" y="0"/>
                  </a:lnTo>
                  <a:lnTo>
                    <a:pt x="0" y="2287445"/>
                  </a:lnTo>
                  <a:lnTo>
                    <a:pt x="4064394" y="2287445"/>
                  </a:lnTo>
                  <a:lnTo>
                    <a:pt x="4064394" y="1502125"/>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1" y="-1032"/>
              <a:ext cx="9144884" cy="5146898"/>
            </a:xfrm>
            <a:custGeom>
              <a:avLst/>
              <a:gdLst/>
              <a:ahLst/>
              <a:cxnLst/>
              <a:rect l="l" t="t" r="r" b="b"/>
              <a:pathLst>
                <a:path w="4064393" h="2287510" extrusionOk="0">
                  <a:moveTo>
                    <a:pt x="3767571" y="1773029"/>
                  </a:moveTo>
                  <a:cubicBezTo>
                    <a:pt x="3678150" y="1745177"/>
                    <a:pt x="3601400" y="1686056"/>
                    <a:pt x="3513358" y="1654131"/>
                  </a:cubicBezTo>
                  <a:cubicBezTo>
                    <a:pt x="3253038" y="1560523"/>
                    <a:pt x="2846245" y="1725207"/>
                    <a:pt x="2683422" y="1432757"/>
                  </a:cubicBezTo>
                  <a:cubicBezTo>
                    <a:pt x="2593082" y="1250074"/>
                    <a:pt x="2741526" y="1029094"/>
                    <a:pt x="2694714" y="830711"/>
                  </a:cubicBezTo>
                  <a:cubicBezTo>
                    <a:pt x="2667271" y="714506"/>
                    <a:pt x="2577653" y="625234"/>
                    <a:pt x="2512064" y="525517"/>
                  </a:cubicBezTo>
                  <a:cubicBezTo>
                    <a:pt x="2410779" y="370063"/>
                    <a:pt x="2365609" y="184654"/>
                    <a:pt x="2384038" y="0"/>
                  </a:cubicBezTo>
                  <a:lnTo>
                    <a:pt x="0" y="0"/>
                  </a:lnTo>
                  <a:lnTo>
                    <a:pt x="0" y="2287511"/>
                  </a:lnTo>
                  <a:lnTo>
                    <a:pt x="4064394" y="2287511"/>
                  </a:lnTo>
                  <a:lnTo>
                    <a:pt x="4064394" y="1767774"/>
                  </a:lnTo>
                  <a:cubicBezTo>
                    <a:pt x="3965256" y="1794116"/>
                    <a:pt x="3864674" y="1803247"/>
                    <a:pt x="3767571" y="1773029"/>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 name="Google Shape;96;p9"/>
          <p:cNvSpPr txBox="1">
            <a:spLocks noGrp="1"/>
          </p:cNvSpPr>
          <p:nvPr>
            <p:ph type="title"/>
          </p:nvPr>
        </p:nvSpPr>
        <p:spPr>
          <a:xfrm>
            <a:off x="457200" y="594425"/>
            <a:ext cx="5215200" cy="716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Corners" type="blank">
  <p:cSld name="BLANK">
    <p:spTree>
      <p:nvGrpSpPr>
        <p:cNvPr id="1" name="Shape 108"/>
        <p:cNvGrpSpPr/>
        <p:nvPr/>
      </p:nvGrpSpPr>
      <p:grpSpPr>
        <a:xfrm>
          <a:off x="0" y="0"/>
          <a:ext cx="0" cy="0"/>
          <a:chOff x="0" y="0"/>
          <a:chExt cx="0" cy="0"/>
        </a:xfrm>
      </p:grpSpPr>
      <p:grpSp>
        <p:nvGrpSpPr>
          <p:cNvPr id="109" name="Google Shape;109;p11"/>
          <p:cNvGrpSpPr/>
          <p:nvPr/>
        </p:nvGrpSpPr>
        <p:grpSpPr>
          <a:xfrm>
            <a:off x="-15" y="1"/>
            <a:ext cx="9144000" cy="5143352"/>
            <a:chOff x="-15" y="1"/>
            <a:chExt cx="9144000" cy="5143352"/>
          </a:xfrm>
        </p:grpSpPr>
        <p:sp>
          <p:nvSpPr>
            <p:cNvPr id="110" name="Google Shape;110;p11"/>
            <p:cNvSpPr/>
            <p:nvPr/>
          </p:nvSpPr>
          <p:spPr>
            <a:xfrm>
              <a:off x="-15" y="594"/>
              <a:ext cx="9144000" cy="5142022"/>
            </a:xfrm>
            <a:custGeom>
              <a:avLst/>
              <a:gdLst/>
              <a:ahLst/>
              <a:cxnLst/>
              <a:rect l="l" t="t" r="r" b="b"/>
              <a:pathLst>
                <a:path w="4064000" h="2285343" extrusionOk="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1"/>
            <p:cNvSpPr/>
            <p:nvPr/>
          </p:nvSpPr>
          <p:spPr>
            <a:xfrm>
              <a:off x="-15" y="594"/>
              <a:ext cx="9144000" cy="5142465"/>
            </a:xfrm>
            <a:custGeom>
              <a:avLst/>
              <a:gdLst/>
              <a:ahLst/>
              <a:cxnLst/>
              <a:rect l="l" t="t" r="r" b="b"/>
              <a:pathLst>
                <a:path w="4064000" h="2285540" extrusionOk="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1"/>
            <p:cNvSpPr/>
            <p:nvPr/>
          </p:nvSpPr>
          <p:spPr>
            <a:xfrm>
              <a:off x="-15" y="1"/>
              <a:ext cx="9144000" cy="5143352"/>
            </a:xfrm>
            <a:custGeom>
              <a:avLst/>
              <a:gdLst/>
              <a:ahLst/>
              <a:cxnLst/>
              <a:rect l="l" t="t" r="r" b="b"/>
              <a:pathLst>
                <a:path w="4064000" h="2285934" extrusionOk="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15" y="594"/>
              <a:ext cx="9144000" cy="5142022"/>
            </a:xfrm>
            <a:custGeom>
              <a:avLst/>
              <a:gdLst/>
              <a:ahLst/>
              <a:cxnLst/>
              <a:rect l="l" t="t" r="r" b="b"/>
              <a:pathLst>
                <a:path w="4064000" h="2285343" extrusionOk="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1"/>
            <p:cNvSpPr/>
            <p:nvPr/>
          </p:nvSpPr>
          <p:spPr>
            <a:xfrm>
              <a:off x="-15" y="1037"/>
              <a:ext cx="9144000" cy="5141430"/>
            </a:xfrm>
            <a:custGeom>
              <a:avLst/>
              <a:gdLst/>
              <a:ahLst/>
              <a:cxnLst/>
              <a:rect l="l" t="t" r="r" b="b"/>
              <a:pathLst>
                <a:path w="4064000" h="2285080" extrusionOk="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1"/>
            <p:cNvSpPr/>
            <p:nvPr/>
          </p:nvSpPr>
          <p:spPr>
            <a:xfrm>
              <a:off x="-15" y="150"/>
              <a:ext cx="9144000" cy="5142465"/>
            </a:xfrm>
            <a:custGeom>
              <a:avLst/>
              <a:gdLst/>
              <a:ahLst/>
              <a:cxnLst/>
              <a:rect l="l" t="t" r="r" b="b"/>
              <a:pathLst>
                <a:path w="4064000" h="2285540" extrusionOk="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6" name="Google Shape;116;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Center">
  <p:cSld name="BLANK_1">
    <p:bg>
      <p:bgPr>
        <a:gradFill>
          <a:gsLst>
            <a:gs pos="0">
              <a:schemeClr val="accent1"/>
            </a:gs>
            <a:gs pos="78000">
              <a:schemeClr val="dk2"/>
            </a:gs>
            <a:gs pos="100000">
              <a:schemeClr val="dk2"/>
            </a:gs>
          </a:gsLst>
          <a:path path="circle">
            <a:fillToRect l="50000" t="50000" r="50000" b="50000"/>
          </a:path>
          <a:tileRect/>
        </a:gradFill>
        <a:effectLst/>
      </p:bgPr>
    </p:bg>
    <p:spTree>
      <p:nvGrpSpPr>
        <p:cNvPr id="1" name="Shape 117"/>
        <p:cNvGrpSpPr/>
        <p:nvPr/>
      </p:nvGrpSpPr>
      <p:grpSpPr>
        <a:xfrm>
          <a:off x="0" y="0"/>
          <a:ext cx="0" cy="0"/>
          <a:chOff x="0" y="0"/>
          <a:chExt cx="0" cy="0"/>
        </a:xfrm>
      </p:grpSpPr>
      <p:grpSp>
        <p:nvGrpSpPr>
          <p:cNvPr id="118" name="Google Shape;118;p12"/>
          <p:cNvGrpSpPr/>
          <p:nvPr/>
        </p:nvGrpSpPr>
        <p:grpSpPr>
          <a:xfrm>
            <a:off x="-15" y="-12"/>
            <a:ext cx="9144000" cy="5142760"/>
            <a:chOff x="-15" y="-12"/>
            <a:chExt cx="9144000" cy="5142760"/>
          </a:xfrm>
        </p:grpSpPr>
        <p:sp>
          <p:nvSpPr>
            <p:cNvPr id="119" name="Google Shape;119;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15" y="-12"/>
              <a:ext cx="9144000" cy="5142022"/>
            </a:xfrm>
            <a:custGeom>
              <a:avLst/>
              <a:gdLst/>
              <a:ahLst/>
              <a:cxnLst/>
              <a:rect l="l" t="t" r="r" b="b"/>
              <a:pathLst>
                <a:path w="4064000" h="2285343" extrusionOk="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15" y="-12"/>
              <a:ext cx="9144000" cy="5142760"/>
            </a:xfrm>
            <a:custGeom>
              <a:avLst/>
              <a:gdLst/>
              <a:ahLst/>
              <a:cxnLst/>
              <a:rect l="l" t="t" r="r" b="b"/>
              <a:pathLst>
                <a:path w="4064000" h="2285671" extrusionOk="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15" y="-12"/>
              <a:ext cx="9144000" cy="5142022"/>
            </a:xfrm>
            <a:custGeom>
              <a:avLst/>
              <a:gdLst/>
              <a:ahLst/>
              <a:cxnLst/>
              <a:rect l="l" t="t" r="r" b="b"/>
              <a:pathLst>
                <a:path w="4064000" h="2285343" extrusionOk="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408537" y="-12"/>
              <a:ext cx="3735448" cy="5142022"/>
            </a:xfrm>
            <a:custGeom>
              <a:avLst/>
              <a:gdLst/>
              <a:ahLst/>
              <a:cxnLst/>
              <a:rect l="l" t="t" r="r" b="b"/>
              <a:pathLst>
                <a:path w="1660199" h="2285343" extrusionOk="0">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71372" y="-12"/>
              <a:ext cx="2972610" cy="5142317"/>
            </a:xfrm>
            <a:custGeom>
              <a:avLst/>
              <a:gdLst/>
              <a:ahLst/>
              <a:cxnLst/>
              <a:rect l="l" t="t" r="r" b="b"/>
              <a:pathLst>
                <a:path w="1321160" h="2285474" extrusionOk="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15" y="-12"/>
              <a:ext cx="3691132" cy="5142022"/>
            </a:xfrm>
            <a:custGeom>
              <a:avLst/>
              <a:gdLst/>
              <a:ahLst/>
              <a:cxnLst/>
              <a:rect l="l" t="t" r="r" b="b"/>
              <a:pathLst>
                <a:path w="1640503" h="2285343" extrusionOk="0">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15" y="-12"/>
              <a:ext cx="2881318" cy="5142022"/>
            </a:xfrm>
            <a:custGeom>
              <a:avLst/>
              <a:gdLst/>
              <a:ahLst/>
              <a:cxnLst/>
              <a:rect l="l" t="t" r="r" b="b"/>
              <a:pathLst>
                <a:path w="1280586" h="2285343" extrusionOk="0">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dist="9525"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7" name="Google Shape;127;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94425"/>
            <a:ext cx="5215200" cy="716400"/>
          </a:xfrm>
          <a:prstGeom prst="rect">
            <a:avLst/>
          </a:prstGeom>
          <a:noFill/>
          <a:ln>
            <a:noFill/>
          </a:ln>
        </p:spPr>
        <p:txBody>
          <a:bodyPr spcFirstLastPara="1" wrap="square" lIns="0" tIns="0" rIns="0" bIns="0" anchor="b" anchorCtr="0">
            <a:noAutofit/>
          </a:bodyPr>
          <a:lstStyle>
            <a:lvl1pPr lvl="0"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1pPr>
            <a:lvl2pPr lvl="1"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2pPr>
            <a:lvl3pPr lvl="2"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3pPr>
            <a:lvl4pPr lvl="3"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4pPr>
            <a:lvl5pPr lvl="4"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5pPr>
            <a:lvl6pPr lvl="5"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6pPr>
            <a:lvl7pPr lvl="6"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7pPr>
            <a:lvl8pPr lvl="7"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8pPr>
            <a:lvl9pPr lvl="8" rtl="0">
              <a:lnSpc>
                <a:spcPct val="80000"/>
              </a:lnSpc>
              <a:spcBef>
                <a:spcPts val="0"/>
              </a:spcBef>
              <a:spcAft>
                <a:spcPts val="0"/>
              </a:spcAft>
              <a:buClr>
                <a:schemeClr val="dk1"/>
              </a:buClr>
              <a:buSzPts val="2800"/>
              <a:buFont typeface="Kulim Park"/>
              <a:buNone/>
              <a:defRPr sz="2800" b="1">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457200" y="1592600"/>
            <a:ext cx="5215200" cy="2944800"/>
          </a:xfrm>
          <a:prstGeom prst="rect">
            <a:avLst/>
          </a:prstGeom>
          <a:noFill/>
          <a:ln>
            <a:noFill/>
          </a:ln>
        </p:spPr>
        <p:txBody>
          <a:bodyPr spcFirstLastPara="1" wrap="square" lIns="0" tIns="0" rIns="0" bIns="0" anchor="t" anchorCtr="0">
            <a:noAutofit/>
          </a:bodyPr>
          <a:lstStyle>
            <a:lvl1pPr marL="457200" lvl="0" indent="-368300" rtl="0">
              <a:lnSpc>
                <a:spcPct val="115000"/>
              </a:lnSpc>
              <a:spcBef>
                <a:spcPts val="600"/>
              </a:spcBef>
              <a:spcAft>
                <a:spcPts val="0"/>
              </a:spcAft>
              <a:buClr>
                <a:schemeClr val="accent4"/>
              </a:buClr>
              <a:buSzPts val="2200"/>
              <a:buFont typeface="Kulim Park Light"/>
              <a:buChar char="●"/>
              <a:defRPr sz="2200">
                <a:solidFill>
                  <a:schemeClr val="dk1"/>
                </a:solidFill>
                <a:latin typeface="Kulim Park Light"/>
                <a:ea typeface="Kulim Park Light"/>
                <a:cs typeface="Kulim Park Light"/>
                <a:sym typeface="Kulim Park Light"/>
              </a:defRPr>
            </a:lvl1pPr>
            <a:lvl2pPr marL="914400" lvl="1" indent="-368300" rtl="0">
              <a:lnSpc>
                <a:spcPct val="115000"/>
              </a:lnSpc>
              <a:spcBef>
                <a:spcPts val="0"/>
              </a:spcBef>
              <a:spcAft>
                <a:spcPts val="0"/>
              </a:spcAft>
              <a:buClr>
                <a:schemeClr val="accent5"/>
              </a:buClr>
              <a:buSzPts val="2200"/>
              <a:buFont typeface="Kulim Park Light"/>
              <a:buChar char="○"/>
              <a:defRPr sz="2200">
                <a:solidFill>
                  <a:schemeClr val="dk1"/>
                </a:solidFill>
                <a:latin typeface="Kulim Park Light"/>
                <a:ea typeface="Kulim Park Light"/>
                <a:cs typeface="Kulim Park Light"/>
                <a:sym typeface="Kulim Park Light"/>
              </a:defRPr>
            </a:lvl2pPr>
            <a:lvl3pPr marL="1371600" lvl="2" indent="-368300" rtl="0">
              <a:lnSpc>
                <a:spcPct val="115000"/>
              </a:lnSpc>
              <a:spcBef>
                <a:spcPts val="0"/>
              </a:spcBef>
              <a:spcAft>
                <a:spcPts val="0"/>
              </a:spcAft>
              <a:buClr>
                <a:schemeClr val="accent6"/>
              </a:buClr>
              <a:buSzPts val="2200"/>
              <a:buFont typeface="Kulim Park Light"/>
              <a:buChar char="■"/>
              <a:defRPr sz="2200">
                <a:solidFill>
                  <a:schemeClr val="dk1"/>
                </a:solidFill>
                <a:latin typeface="Kulim Park Light"/>
                <a:ea typeface="Kulim Park Light"/>
                <a:cs typeface="Kulim Park Light"/>
                <a:sym typeface="Kulim Park Light"/>
              </a:defRPr>
            </a:lvl3pPr>
            <a:lvl4pPr marL="1828800" lvl="3" indent="-368300" rtl="0">
              <a:lnSpc>
                <a:spcPct val="115000"/>
              </a:lnSpc>
              <a:spcBef>
                <a:spcPts val="0"/>
              </a:spcBef>
              <a:spcAft>
                <a:spcPts val="0"/>
              </a:spcAft>
              <a:buClr>
                <a:schemeClr val="lt2"/>
              </a:buClr>
              <a:buSzPts val="2200"/>
              <a:buFont typeface="Kulim Park Light"/>
              <a:buChar char="●"/>
              <a:defRPr sz="2200">
                <a:solidFill>
                  <a:schemeClr val="dk1"/>
                </a:solidFill>
                <a:latin typeface="Kulim Park Light"/>
                <a:ea typeface="Kulim Park Light"/>
                <a:cs typeface="Kulim Park Light"/>
                <a:sym typeface="Kulim Park Light"/>
              </a:defRPr>
            </a:lvl4pPr>
            <a:lvl5pPr marL="2286000" lvl="4"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5pPr>
            <a:lvl6pPr marL="2743200" lvl="5"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6pPr>
            <a:lvl7pPr marL="3200400" lvl="6"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7pPr>
            <a:lvl8pPr marL="3657600" lvl="7"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8pPr>
            <a:lvl9pPr marL="4114800" lvl="8" indent="-368300" rtl="0">
              <a:lnSpc>
                <a:spcPct val="115000"/>
              </a:lnSpc>
              <a:spcBef>
                <a:spcPts val="0"/>
              </a:spcBef>
              <a:spcAft>
                <a:spcPts val="0"/>
              </a:spcAft>
              <a:buClr>
                <a:schemeClr val="dk1"/>
              </a:buClr>
              <a:buSzPts val="2200"/>
              <a:buFont typeface="Kulim Park Light"/>
              <a:buChar char="■"/>
              <a:defRPr sz="2200">
                <a:solidFill>
                  <a:schemeClr val="dk1"/>
                </a:solidFill>
                <a:latin typeface="Kulim Park Light"/>
                <a:ea typeface="Kulim Park Light"/>
                <a:cs typeface="Kulim Park Light"/>
                <a:sym typeface="Kulim Park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2"/>
                </a:solidFill>
                <a:latin typeface="Kulim Park Light"/>
                <a:ea typeface="Kulim Park Light"/>
                <a:cs typeface="Kulim Park Light"/>
                <a:sym typeface="Kulim Park Light"/>
              </a:defRPr>
            </a:lvl1pPr>
            <a:lvl2pPr lvl="1" algn="r" rtl="0">
              <a:buNone/>
              <a:defRPr sz="1300">
                <a:solidFill>
                  <a:schemeClr val="accent2"/>
                </a:solidFill>
                <a:latin typeface="Kulim Park Light"/>
                <a:ea typeface="Kulim Park Light"/>
                <a:cs typeface="Kulim Park Light"/>
                <a:sym typeface="Kulim Park Light"/>
              </a:defRPr>
            </a:lvl2pPr>
            <a:lvl3pPr lvl="2" algn="r" rtl="0">
              <a:buNone/>
              <a:defRPr sz="1300">
                <a:solidFill>
                  <a:schemeClr val="accent2"/>
                </a:solidFill>
                <a:latin typeface="Kulim Park Light"/>
                <a:ea typeface="Kulim Park Light"/>
                <a:cs typeface="Kulim Park Light"/>
                <a:sym typeface="Kulim Park Light"/>
              </a:defRPr>
            </a:lvl3pPr>
            <a:lvl4pPr lvl="3" algn="r" rtl="0">
              <a:buNone/>
              <a:defRPr sz="1300">
                <a:solidFill>
                  <a:schemeClr val="accent2"/>
                </a:solidFill>
                <a:latin typeface="Kulim Park Light"/>
                <a:ea typeface="Kulim Park Light"/>
                <a:cs typeface="Kulim Park Light"/>
                <a:sym typeface="Kulim Park Light"/>
              </a:defRPr>
            </a:lvl4pPr>
            <a:lvl5pPr lvl="4" algn="r" rtl="0">
              <a:buNone/>
              <a:defRPr sz="1300">
                <a:solidFill>
                  <a:schemeClr val="accent2"/>
                </a:solidFill>
                <a:latin typeface="Kulim Park Light"/>
                <a:ea typeface="Kulim Park Light"/>
                <a:cs typeface="Kulim Park Light"/>
                <a:sym typeface="Kulim Park Light"/>
              </a:defRPr>
            </a:lvl5pPr>
            <a:lvl6pPr lvl="5" algn="r" rtl="0">
              <a:buNone/>
              <a:defRPr sz="1300">
                <a:solidFill>
                  <a:schemeClr val="accent2"/>
                </a:solidFill>
                <a:latin typeface="Kulim Park Light"/>
                <a:ea typeface="Kulim Park Light"/>
                <a:cs typeface="Kulim Park Light"/>
                <a:sym typeface="Kulim Park Light"/>
              </a:defRPr>
            </a:lvl6pPr>
            <a:lvl7pPr lvl="6" algn="r" rtl="0">
              <a:buNone/>
              <a:defRPr sz="1300">
                <a:solidFill>
                  <a:schemeClr val="accent2"/>
                </a:solidFill>
                <a:latin typeface="Kulim Park Light"/>
                <a:ea typeface="Kulim Park Light"/>
                <a:cs typeface="Kulim Park Light"/>
                <a:sym typeface="Kulim Park Light"/>
              </a:defRPr>
            </a:lvl7pPr>
            <a:lvl8pPr lvl="7" algn="r" rtl="0">
              <a:buNone/>
              <a:defRPr sz="1300">
                <a:solidFill>
                  <a:schemeClr val="accent2"/>
                </a:solidFill>
                <a:latin typeface="Kulim Park Light"/>
                <a:ea typeface="Kulim Park Light"/>
                <a:cs typeface="Kulim Park Light"/>
                <a:sym typeface="Kulim Park Light"/>
              </a:defRPr>
            </a:lvl8pPr>
            <a:lvl9pPr lvl="8" algn="r" rtl="0">
              <a:buNone/>
              <a:defRPr sz="1300">
                <a:solidFill>
                  <a:schemeClr val="accent2"/>
                </a:solidFill>
                <a:latin typeface="Kulim Park Light"/>
                <a:ea typeface="Kulim Park Light"/>
                <a:cs typeface="Kulim Park Light"/>
                <a:sym typeface="Kulim Park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5" r:id="rId4"/>
    <p:sldLayoutId id="2147483657"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bis.org/publ/work665.pdf"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www.newyorkfed.org/medialibrary/media/research/staff_reports/sr702.pdf"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ctrTitle"/>
          </p:nvPr>
        </p:nvSpPr>
        <p:spPr>
          <a:xfrm>
            <a:off x="330200" y="893454"/>
            <a:ext cx="3620100" cy="244856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latin typeface="Imprint MT Shadow" pitchFamily="82" charset="77"/>
                <a:ea typeface="Apple Color Emoji" pitchFamily="2" charset="0"/>
              </a:rPr>
              <a:t>The right time to buy? </a:t>
            </a:r>
            <a:br>
              <a:rPr lang="en-US" sz="3600" dirty="0">
                <a:latin typeface="Imprint MT Shadow" pitchFamily="82" charset="77"/>
                <a:ea typeface="Apple Color Emoji" pitchFamily="2" charset="0"/>
              </a:rPr>
            </a:br>
            <a:br>
              <a:rPr lang="en-US" sz="3600" dirty="0">
                <a:latin typeface="Imprint MT Shadow" pitchFamily="82" charset="77"/>
                <a:ea typeface="Apple Color Emoji" pitchFamily="2" charset="0"/>
              </a:rPr>
            </a:br>
            <a:r>
              <a:rPr lang="en-US" sz="3600" dirty="0">
                <a:latin typeface="Imprint MT Shadow" pitchFamily="82" charset="77"/>
                <a:ea typeface="Apple Color Emoji" pitchFamily="2" charset="0"/>
              </a:rPr>
              <a:t>Interest Rates and The Housing Market</a:t>
            </a:r>
            <a:endParaRPr sz="3600" dirty="0">
              <a:latin typeface="Imprint MT Shadow" pitchFamily="82" charset="77"/>
              <a:ea typeface="Apple Color Emoji" pitchFamily="2" charset="0"/>
            </a:endParaRPr>
          </a:p>
        </p:txBody>
      </p:sp>
      <p:sp>
        <p:nvSpPr>
          <p:cNvPr id="2" name="TextBox 1">
            <a:extLst>
              <a:ext uri="{FF2B5EF4-FFF2-40B4-BE49-F238E27FC236}">
                <a16:creationId xmlns:a16="http://schemas.microsoft.com/office/drawing/2014/main" id="{E795F62B-426D-5046-86E2-62F9B0230D6A}"/>
              </a:ext>
            </a:extLst>
          </p:cNvPr>
          <p:cNvSpPr txBox="1"/>
          <p:nvPr/>
        </p:nvSpPr>
        <p:spPr>
          <a:xfrm>
            <a:off x="330200" y="3920270"/>
            <a:ext cx="4580003"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Dan Cimiluca</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Fall 2020</a:t>
            </a:r>
          </a:p>
          <a:p>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1FAFFC8-3FDF-5549-AA59-7EFCC4C2D188}"/>
              </a:ext>
            </a:extLst>
          </p:cNvPr>
          <p:cNvPicPr>
            <a:picLocks noChangeAspect="1"/>
          </p:cNvPicPr>
          <p:nvPr/>
        </p:nvPicPr>
        <p:blipFill>
          <a:blip r:embed="rId3"/>
          <a:stretch>
            <a:fillRect/>
          </a:stretch>
        </p:blipFill>
        <p:spPr>
          <a:xfrm>
            <a:off x="6192455" y="2485278"/>
            <a:ext cx="2267845" cy="5224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20"/>
          <p:cNvSpPr txBox="1">
            <a:spLocks noGrp="1"/>
          </p:cNvSpPr>
          <p:nvPr>
            <p:ph type="subTitle" idx="4294967295"/>
          </p:nvPr>
        </p:nvSpPr>
        <p:spPr>
          <a:xfrm>
            <a:off x="2498849" y="1744796"/>
            <a:ext cx="4263300" cy="784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3200" dirty="0">
                <a:solidFill>
                  <a:schemeClr val="bg1"/>
                </a:solidFill>
                <a:latin typeface="Calibri" panose="020F0502020204030204" pitchFamily="34" charset="0"/>
                <a:cs typeface="Calibri" panose="020F0502020204030204" pitchFamily="34" charset="0"/>
              </a:rPr>
              <a:t>Thank you for your time!</a:t>
            </a:r>
          </a:p>
          <a:p>
            <a:pPr marL="0" lvl="0" indent="0" algn="ctr">
              <a:buNone/>
            </a:pPr>
            <a:br>
              <a:rPr lang="en" sz="1700" dirty="0">
                <a:solidFill>
                  <a:schemeClr val="accent5"/>
                </a:solidFill>
                <a:latin typeface="+mj-lt"/>
              </a:rPr>
            </a:br>
            <a:r>
              <a:rPr lang="en" sz="1700" dirty="0">
                <a:solidFill>
                  <a:schemeClr val="bg1"/>
                </a:solidFill>
                <a:latin typeface="Calibri" panose="020F0502020204030204" pitchFamily="34" charset="0"/>
                <a:cs typeface="Calibri" panose="020F0502020204030204" pitchFamily="34" charset="0"/>
              </a:rPr>
              <a:t>For questions or comments I can be reached at: </a:t>
            </a:r>
            <a:r>
              <a:rPr lang="en-US" sz="1700" dirty="0">
                <a:solidFill>
                  <a:schemeClr val="bg1"/>
                </a:solidFill>
                <a:latin typeface="Calibri" panose="020F0502020204030204" pitchFamily="34" charset="0"/>
                <a:cs typeface="Calibri" panose="020F0502020204030204" pitchFamily="34" charset="0"/>
              </a:rPr>
              <a:t>dcimilu1@umbc.edu</a:t>
            </a:r>
            <a:endParaRPr sz="1700" dirty="0">
              <a:solidFill>
                <a:schemeClr val="bg1"/>
              </a:solidFill>
              <a:latin typeface="Calibri" panose="020F0502020204030204" pitchFamily="34" charset="0"/>
              <a:cs typeface="Calibri" panose="020F0502020204030204" pitchFamily="34" charset="0"/>
            </a:endParaRPr>
          </a:p>
        </p:txBody>
      </p:sp>
      <p:sp>
        <p:nvSpPr>
          <p:cNvPr id="205" name="Google Shape;205;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a:extLst>
              <a:ext uri="{FF2B5EF4-FFF2-40B4-BE49-F238E27FC236}">
                <a16:creationId xmlns:a16="http://schemas.microsoft.com/office/drawing/2014/main" id="{46A20ECF-5CEE-B642-8F7B-3CBEAEF256E3}"/>
              </a:ext>
            </a:extLst>
          </p:cNvPr>
          <p:cNvSpPr/>
          <p:nvPr/>
        </p:nvSpPr>
        <p:spPr>
          <a:xfrm>
            <a:off x="665979" y="326016"/>
            <a:ext cx="1838965" cy="523220"/>
          </a:xfrm>
          <a:prstGeom prst="rect">
            <a:avLst/>
          </a:prstGeom>
        </p:spPr>
        <p:txBody>
          <a:bodyPr wrap="none">
            <a:spAutoFit/>
          </a:bodyPr>
          <a:lstStyle/>
          <a:p>
            <a:r>
              <a:rPr lang="en" sz="2800" b="1" dirty="0">
                <a:latin typeface="Calibri" panose="020F0502020204030204" pitchFamily="34" charset="0"/>
                <a:cs typeface="Calibri" panose="020F0502020204030204" pitchFamily="34" charset="0"/>
              </a:rPr>
              <a:t>References</a:t>
            </a:r>
            <a:endParaRPr lang="en-US" sz="2800" b="1" dirty="0"/>
          </a:p>
        </p:txBody>
      </p:sp>
      <p:sp>
        <p:nvSpPr>
          <p:cNvPr id="3" name="TextBox 2">
            <a:extLst>
              <a:ext uri="{FF2B5EF4-FFF2-40B4-BE49-F238E27FC236}">
                <a16:creationId xmlns:a16="http://schemas.microsoft.com/office/drawing/2014/main" id="{DC2442D8-5943-D640-BC81-1540787D5327}"/>
              </a:ext>
            </a:extLst>
          </p:cNvPr>
          <p:cNvSpPr txBox="1"/>
          <p:nvPr/>
        </p:nvSpPr>
        <p:spPr>
          <a:xfrm>
            <a:off x="1226916" y="1597306"/>
            <a:ext cx="5937813" cy="2031325"/>
          </a:xfrm>
          <a:prstGeom prst="rect">
            <a:avLst/>
          </a:prstGeom>
          <a:noFill/>
        </p:spPr>
        <p:txBody>
          <a:bodyPr wrap="square" rtlCol="0">
            <a:spAutoFit/>
          </a:bodyPr>
          <a:lstStyle/>
          <a:p>
            <a:pPr marL="342900" indent="-342900">
              <a:buFont typeface="+mj-lt"/>
              <a:buAutoNum type="arabicPeriod"/>
            </a:pPr>
            <a:r>
              <a:rPr lang="en-US" dirty="0"/>
              <a:t>Sutton, </a:t>
            </a:r>
            <a:r>
              <a:rPr lang="en-US" dirty="0" err="1"/>
              <a:t>Mihaljek</a:t>
            </a:r>
            <a:r>
              <a:rPr lang="en-US" dirty="0"/>
              <a:t>, </a:t>
            </a:r>
            <a:r>
              <a:rPr lang="en-US" dirty="0" err="1"/>
              <a:t>Subelyte</a:t>
            </a:r>
            <a:r>
              <a:rPr lang="en-US" dirty="0"/>
              <a:t>. “Interest rates and house prices in the United States and around the world”, </a:t>
            </a:r>
            <a:r>
              <a:rPr lang="en-US" i="1" dirty="0"/>
              <a:t>Bank For International Settlements</a:t>
            </a:r>
            <a:r>
              <a:rPr lang="en-US" dirty="0"/>
              <a:t>, Oct. 2017, </a:t>
            </a:r>
            <a:r>
              <a:rPr lang="en-US" dirty="0">
                <a:hlinkClick r:id="rId3"/>
              </a:rPr>
              <a:t>https://www.bis.org/publ/work665.pdf</a:t>
            </a:r>
            <a:r>
              <a:rPr lang="en-US" dirty="0"/>
              <a:t>. Accessed September 2020.</a:t>
            </a:r>
          </a:p>
          <a:p>
            <a:pPr marL="342900" indent="-342900">
              <a:buFont typeface="+mj-lt"/>
              <a:buAutoNum type="arabicPeriod"/>
            </a:pPr>
            <a:r>
              <a:rPr lang="en-US" dirty="0"/>
              <a:t> </a:t>
            </a:r>
            <a:r>
              <a:rPr lang="en-US" dirty="0" err="1"/>
              <a:t>Fuster</a:t>
            </a:r>
            <a:r>
              <a:rPr lang="en-US" dirty="0"/>
              <a:t>, </a:t>
            </a:r>
            <a:r>
              <a:rPr lang="en-US" dirty="0" err="1"/>
              <a:t>Basit</a:t>
            </a:r>
            <a:r>
              <a:rPr lang="en-US" dirty="0"/>
              <a:t>. “Demand to Financing Conditions: Evidence from a Survey”, </a:t>
            </a:r>
            <a:r>
              <a:rPr lang="en-US" i="1" dirty="0"/>
              <a:t>Federal Reserve Bank of New York</a:t>
            </a:r>
            <a:r>
              <a:rPr lang="en-US" dirty="0"/>
              <a:t>, Aug. 2015, </a:t>
            </a:r>
            <a:r>
              <a:rPr lang="en-US" dirty="0">
                <a:hlinkClick r:id="rId4"/>
              </a:rPr>
              <a:t>https://www.newyorkfed.org/medialibrary/media/research/staff_reports/sr702.pdf</a:t>
            </a:r>
            <a:r>
              <a:rPr lang="en-US" dirty="0"/>
              <a:t>. Accessed September 2020.</a:t>
            </a:r>
          </a:p>
          <a:p>
            <a:pPr marL="342900" indent="-342900">
              <a:buFont typeface="+mj-lt"/>
              <a:buAutoNum type="arabicPeriod"/>
            </a:pPr>
            <a:endParaRPr lang="en-US" dirty="0"/>
          </a:p>
        </p:txBody>
      </p:sp>
    </p:spTree>
    <p:extLst>
      <p:ext uri="{BB962C8B-B14F-4D97-AF65-F5344CB8AC3E}">
        <p14:creationId xmlns:p14="http://schemas.microsoft.com/office/powerpoint/2010/main" val="203857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3" name="Google Shape;183;p19"/>
          <p:cNvSpPr txBox="1">
            <a:spLocks noGrp="1"/>
          </p:cNvSpPr>
          <p:nvPr>
            <p:ph type="title"/>
          </p:nvPr>
        </p:nvSpPr>
        <p:spPr>
          <a:xfrm>
            <a:off x="457200" y="0"/>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We are in unprecedented times</a:t>
            </a:r>
            <a:endParaRPr dirty="0">
              <a:latin typeface="Calibri" panose="020F0502020204030204" pitchFamily="34" charset="0"/>
              <a:cs typeface="Calibri" panose="020F0502020204030204" pitchFamily="34" charset="0"/>
            </a:endParaRPr>
          </a:p>
        </p:txBody>
      </p:sp>
      <p:sp>
        <p:nvSpPr>
          <p:cNvPr id="184" name="Google Shape;184;p19"/>
          <p:cNvSpPr txBox="1">
            <a:spLocks noGrp="1"/>
          </p:cNvSpPr>
          <p:nvPr>
            <p:ph type="body" idx="1"/>
          </p:nvPr>
        </p:nvSpPr>
        <p:spPr>
          <a:xfrm>
            <a:off x="231731" y="716400"/>
            <a:ext cx="5254670" cy="2944800"/>
          </a:xfrm>
          <a:prstGeom prst="rect">
            <a:avLst/>
          </a:prstGeom>
        </p:spPr>
        <p:txBody>
          <a:bodyPr spcFirstLastPara="1" wrap="square" lIns="0" tIns="0" rIns="0" bIns="0" anchor="t" anchorCtr="0">
            <a:noAutofit/>
          </a:bodyPr>
          <a:lstStyle/>
          <a:p>
            <a:pPr marL="457200" lvl="0" indent="-368300" algn="l" rtl="0">
              <a:spcBef>
                <a:spcPts val="600"/>
              </a:spcBef>
              <a:spcAft>
                <a:spcPts val="0"/>
              </a:spcAft>
              <a:buSzPts val="2200"/>
              <a:buChar char="●"/>
            </a:pPr>
            <a:r>
              <a:rPr lang="en-US" sz="1400" dirty="0">
                <a:latin typeface="Calibri" panose="020F0502020204030204" pitchFamily="34" charset="0"/>
                <a:cs typeface="Calibri" panose="020F0502020204030204" pitchFamily="34" charset="0"/>
              </a:rPr>
              <a:t>In early 2020 the Federal Funds rate was cut to nearly zero in an attempt to mitigate pending economic damage caused by COVID-19</a:t>
            </a:r>
          </a:p>
          <a:p>
            <a:r>
              <a:rPr lang="en-US" sz="1400" dirty="0">
                <a:latin typeface="Calibri" panose="020F0502020204030204" pitchFamily="34" charset="0"/>
                <a:cs typeface="Calibri" panose="020F0502020204030204" pitchFamily="34" charset="0"/>
              </a:rPr>
              <a:t>As unemployment skyrocketed many feared a housing crisis could be looming, and massive defaults were inevitable</a:t>
            </a:r>
          </a:p>
          <a:p>
            <a:pPr marL="88900" lvl="0" indent="0" algn="l" rtl="0">
              <a:spcBef>
                <a:spcPts val="600"/>
              </a:spcBef>
              <a:spcAft>
                <a:spcPts val="0"/>
              </a:spcAft>
              <a:buSzPts val="2200"/>
              <a:buNone/>
            </a:pPr>
            <a:endParaRPr lang="en-US" sz="1400" dirty="0"/>
          </a:p>
          <a:p>
            <a:pPr marL="457200" lvl="0" indent="-368300" algn="l" rtl="0">
              <a:spcBef>
                <a:spcPts val="600"/>
              </a:spcBef>
              <a:spcAft>
                <a:spcPts val="0"/>
              </a:spcAft>
              <a:buSzPts val="2200"/>
              <a:buChar char="●"/>
            </a:pPr>
            <a:endParaRPr sz="1400" dirty="0"/>
          </a:p>
          <a:p>
            <a:pPr marL="457200" lvl="0" indent="-368300" algn="l" rtl="0">
              <a:spcBef>
                <a:spcPts val="0"/>
              </a:spcBef>
              <a:spcAft>
                <a:spcPts val="0"/>
              </a:spcAft>
              <a:buSzPts val="2200"/>
              <a:buChar char="●"/>
            </a:pPr>
            <a:endParaRPr dirty="0"/>
          </a:p>
        </p:txBody>
      </p:sp>
      <p:sp>
        <p:nvSpPr>
          <p:cNvPr id="185" name="Google Shape;18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7" name="Chart 6">
            <a:extLst>
              <a:ext uri="{FF2B5EF4-FFF2-40B4-BE49-F238E27FC236}">
                <a16:creationId xmlns:a16="http://schemas.microsoft.com/office/drawing/2014/main" id="{95CE2C0E-CA12-4747-9FCE-D551E0D90706}"/>
              </a:ext>
            </a:extLst>
          </p:cNvPr>
          <p:cNvGraphicFramePr>
            <a:graphicFrameLocks/>
          </p:cNvGraphicFramePr>
          <p:nvPr>
            <p:extLst>
              <p:ext uri="{D42A27DB-BD31-4B8C-83A1-F6EECF244321}">
                <p14:modId xmlns:p14="http://schemas.microsoft.com/office/powerpoint/2010/main" val="3222583696"/>
              </p:ext>
            </p:extLst>
          </p:nvPr>
        </p:nvGraphicFramePr>
        <p:xfrm>
          <a:off x="231731" y="2235820"/>
          <a:ext cx="5854101" cy="285075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457200" y="32010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Conventional </a:t>
            </a:r>
            <a:r>
              <a:rPr lang="en-US" dirty="0">
                <a:latin typeface="Calibri" panose="020F0502020204030204" pitchFamily="34" charset="0"/>
                <a:cs typeface="Calibri" panose="020F0502020204030204" pitchFamily="34" charset="0"/>
              </a:rPr>
              <a:t>wisdom says to buy when rates are low</a:t>
            </a:r>
            <a:r>
              <a:rPr lang="en"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156" name="Google Shape;15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0" name="TextBox 9">
            <a:extLst>
              <a:ext uri="{FF2B5EF4-FFF2-40B4-BE49-F238E27FC236}">
                <a16:creationId xmlns:a16="http://schemas.microsoft.com/office/drawing/2014/main" id="{367B1D8C-E730-6546-B880-E148D8C8255B}"/>
              </a:ext>
            </a:extLst>
          </p:cNvPr>
          <p:cNvSpPr txBox="1"/>
          <p:nvPr/>
        </p:nvSpPr>
        <p:spPr>
          <a:xfrm>
            <a:off x="2372291" y="3336279"/>
            <a:ext cx="4886960" cy="307777"/>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Total Savings: $162,672.67</a:t>
            </a:r>
          </a:p>
        </p:txBody>
      </p:sp>
      <p:pic>
        <p:nvPicPr>
          <p:cNvPr id="2" name="Picture 1">
            <a:extLst>
              <a:ext uri="{FF2B5EF4-FFF2-40B4-BE49-F238E27FC236}">
                <a16:creationId xmlns:a16="http://schemas.microsoft.com/office/drawing/2014/main" id="{03E7F79E-D1A8-1B42-9F83-09F45F021B4B}"/>
              </a:ext>
            </a:extLst>
          </p:cNvPr>
          <p:cNvPicPr>
            <a:picLocks noChangeAspect="1"/>
          </p:cNvPicPr>
          <p:nvPr/>
        </p:nvPicPr>
        <p:blipFill>
          <a:blip r:embed="rId3"/>
          <a:stretch>
            <a:fillRect/>
          </a:stretch>
        </p:blipFill>
        <p:spPr>
          <a:xfrm>
            <a:off x="263047" y="1518295"/>
            <a:ext cx="6375747" cy="18179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457200" y="320105"/>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But is this always the best move?</a:t>
            </a:r>
            <a:endParaRPr dirty="0">
              <a:latin typeface="Calibri" panose="020F0502020204030204" pitchFamily="34" charset="0"/>
              <a:cs typeface="Calibri" panose="020F0502020204030204" pitchFamily="34" charset="0"/>
            </a:endParaRPr>
          </a:p>
        </p:txBody>
      </p:sp>
      <p:sp>
        <p:nvSpPr>
          <p:cNvPr id="156" name="Google Shape;15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0" name="TextBox 9">
            <a:extLst>
              <a:ext uri="{FF2B5EF4-FFF2-40B4-BE49-F238E27FC236}">
                <a16:creationId xmlns:a16="http://schemas.microsoft.com/office/drawing/2014/main" id="{367B1D8C-E730-6546-B880-E148D8C8255B}"/>
              </a:ext>
            </a:extLst>
          </p:cNvPr>
          <p:cNvSpPr txBox="1"/>
          <p:nvPr/>
        </p:nvSpPr>
        <p:spPr>
          <a:xfrm>
            <a:off x="2153920" y="3510651"/>
            <a:ext cx="4886960" cy="307777"/>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Total Savings: </a:t>
            </a:r>
            <a:r>
              <a:rPr lang="en-US" b="1" dirty="0">
                <a:solidFill>
                  <a:srgbClr val="FF0000"/>
                </a:solidFill>
                <a:latin typeface="Calibri" panose="020F0502020204030204" pitchFamily="34" charset="0"/>
                <a:cs typeface="Calibri" panose="020F0502020204030204" pitchFamily="34" charset="0"/>
              </a:rPr>
              <a:t>$(2724.49)</a:t>
            </a:r>
          </a:p>
        </p:txBody>
      </p:sp>
      <p:pic>
        <p:nvPicPr>
          <p:cNvPr id="4" name="Picture 3">
            <a:extLst>
              <a:ext uri="{FF2B5EF4-FFF2-40B4-BE49-F238E27FC236}">
                <a16:creationId xmlns:a16="http://schemas.microsoft.com/office/drawing/2014/main" id="{4BED9FDA-9F00-CB40-B750-AA8A01C771CA}"/>
              </a:ext>
            </a:extLst>
          </p:cNvPr>
          <p:cNvPicPr>
            <a:picLocks noChangeAspect="1"/>
          </p:cNvPicPr>
          <p:nvPr/>
        </p:nvPicPr>
        <p:blipFill>
          <a:blip r:embed="rId3"/>
          <a:stretch>
            <a:fillRect/>
          </a:stretch>
        </p:blipFill>
        <p:spPr>
          <a:xfrm>
            <a:off x="313151" y="1206284"/>
            <a:ext cx="6188910" cy="2288477"/>
          </a:xfrm>
          <a:prstGeom prst="rect">
            <a:avLst/>
          </a:prstGeom>
        </p:spPr>
      </p:pic>
    </p:spTree>
    <p:extLst>
      <p:ext uri="{BB962C8B-B14F-4D97-AF65-F5344CB8AC3E}">
        <p14:creationId xmlns:p14="http://schemas.microsoft.com/office/powerpoint/2010/main" val="4020520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0"/>
          <p:cNvSpPr txBox="1">
            <a:spLocks noGrp="1"/>
          </p:cNvSpPr>
          <p:nvPr>
            <p:ph type="title"/>
          </p:nvPr>
        </p:nvSpPr>
        <p:spPr>
          <a:xfrm>
            <a:off x="537590" y="-164051"/>
            <a:ext cx="5215200" cy="716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How data science can help</a:t>
            </a:r>
            <a:endParaRPr dirty="0">
              <a:latin typeface="Calibri" panose="020F0502020204030204" pitchFamily="34" charset="0"/>
              <a:cs typeface="Calibri" panose="020F0502020204030204" pitchFamily="34" charset="0"/>
            </a:endParaRPr>
          </a:p>
        </p:txBody>
      </p:sp>
      <p:sp>
        <p:nvSpPr>
          <p:cNvPr id="309" name="Google Shape;30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310" name="Google Shape;310;p30"/>
          <p:cNvGrpSpPr/>
          <p:nvPr/>
        </p:nvGrpSpPr>
        <p:grpSpPr>
          <a:xfrm>
            <a:off x="-245893" y="1971918"/>
            <a:ext cx="3528528" cy="1089090"/>
            <a:chOff x="880496" y="1405401"/>
            <a:chExt cx="3528528" cy="1089090"/>
          </a:xfrm>
        </p:grpSpPr>
        <p:sp>
          <p:nvSpPr>
            <p:cNvPr id="311" name="Google Shape;311;p30"/>
            <p:cNvSpPr/>
            <p:nvPr/>
          </p:nvSpPr>
          <p:spPr>
            <a:xfrm rot="2700000">
              <a:off x="2100215" y="185682"/>
              <a:ext cx="1089090" cy="3528528"/>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txBox="1"/>
            <p:nvPr/>
          </p:nvSpPr>
          <p:spPr>
            <a:xfrm rot="18900000">
              <a:off x="1689533" y="1517101"/>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dirty="0">
                  <a:solidFill>
                    <a:schemeClr val="lt1"/>
                  </a:solidFill>
                  <a:latin typeface="Calibri" panose="020F0502020204030204" pitchFamily="34" charset="0"/>
                  <a:ea typeface="Kulim Park"/>
                  <a:cs typeface="Calibri" panose="020F0502020204030204" pitchFamily="34" charset="0"/>
                  <a:sym typeface="Kulim Park"/>
                </a:rPr>
                <a:t>Uncover </a:t>
              </a:r>
              <a:r>
                <a:rPr lang="en" b="1" dirty="0" err="1">
                  <a:solidFill>
                    <a:schemeClr val="lt1"/>
                  </a:solidFill>
                  <a:latin typeface="Calibri" panose="020F0502020204030204" pitchFamily="34" charset="0"/>
                  <a:ea typeface="Kulim Park"/>
                  <a:cs typeface="Calibri" panose="020F0502020204030204" pitchFamily="34" charset="0"/>
                  <a:sym typeface="Kulim Park"/>
                </a:rPr>
                <a:t>relati</a:t>
              </a:r>
              <a:r>
                <a:rPr lang="en-US" b="1" dirty="0">
                  <a:solidFill>
                    <a:schemeClr val="lt1"/>
                  </a:solidFill>
                  <a:latin typeface="Calibri" panose="020F0502020204030204" pitchFamily="34" charset="0"/>
                  <a:ea typeface="Kulim Park"/>
                  <a:cs typeface="Calibri" panose="020F0502020204030204" pitchFamily="34" charset="0"/>
                  <a:sym typeface="Kulim Park"/>
                </a:rPr>
                <a:t>on</a:t>
              </a:r>
              <a:r>
                <a:rPr lang="en" b="1" dirty="0">
                  <a:solidFill>
                    <a:schemeClr val="lt1"/>
                  </a:solidFill>
                  <a:latin typeface="Calibri" panose="020F0502020204030204" pitchFamily="34" charset="0"/>
                  <a:ea typeface="Kulim Park"/>
                  <a:cs typeface="Calibri" panose="020F0502020204030204" pitchFamily="34" charset="0"/>
                  <a:sym typeface="Kulim Park"/>
                </a:rPr>
                <a:t>ships between </a:t>
              </a:r>
              <a:r>
                <a:rPr lang="en-US" b="1" dirty="0">
                  <a:solidFill>
                    <a:schemeClr val="lt1"/>
                  </a:solidFill>
                  <a:latin typeface="Calibri" panose="020F0502020204030204" pitchFamily="34" charset="0"/>
                  <a:ea typeface="Kulim Park"/>
                  <a:cs typeface="Calibri" panose="020F0502020204030204" pitchFamily="34" charset="0"/>
                  <a:sym typeface="Kulim Park"/>
                </a:rPr>
                <a:t>interest</a:t>
              </a:r>
              <a:r>
                <a:rPr lang="en" b="1" dirty="0">
                  <a:solidFill>
                    <a:schemeClr val="lt1"/>
                  </a:solidFill>
                  <a:latin typeface="Calibri" panose="020F0502020204030204" pitchFamily="34" charset="0"/>
                  <a:ea typeface="Kulim Park"/>
                  <a:cs typeface="Calibri" panose="020F0502020204030204" pitchFamily="34" charset="0"/>
                  <a:sym typeface="Kulim Park"/>
                </a:rPr>
                <a:t> rates and the housing market</a:t>
              </a:r>
              <a:endParaRPr sz="900" b="1" dirty="0">
                <a:solidFill>
                  <a:schemeClr val="lt1"/>
                </a:solidFill>
                <a:latin typeface="Calibri" panose="020F0502020204030204" pitchFamily="34" charset="0"/>
                <a:ea typeface="Kulim Park"/>
                <a:cs typeface="Calibri" panose="020F0502020204030204" pitchFamily="34" charset="0"/>
                <a:sym typeface="Kulim Park"/>
              </a:endParaRPr>
            </a:p>
          </p:txBody>
        </p:sp>
      </p:grpSp>
      <p:grpSp>
        <p:nvGrpSpPr>
          <p:cNvPr id="315" name="Google Shape;315;p30"/>
          <p:cNvGrpSpPr/>
          <p:nvPr/>
        </p:nvGrpSpPr>
        <p:grpSpPr>
          <a:xfrm>
            <a:off x="1049087" y="2650944"/>
            <a:ext cx="3416656" cy="1712245"/>
            <a:chOff x="2027181" y="2597742"/>
            <a:chExt cx="3416656" cy="1712245"/>
          </a:xfrm>
        </p:grpSpPr>
        <p:sp>
          <p:nvSpPr>
            <p:cNvPr id="316" name="Google Shape;316;p30"/>
            <p:cNvSpPr/>
            <p:nvPr/>
          </p:nvSpPr>
          <p:spPr>
            <a:xfrm rot="2700000">
              <a:off x="3188597" y="1436326"/>
              <a:ext cx="1093823" cy="341665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2579585" y="3815407"/>
              <a:ext cx="461053" cy="49458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3"/>
                  </a:solidFill>
                  <a:latin typeface="Calibri" panose="020F0502020204030204" pitchFamily="34" charset="0"/>
                  <a:ea typeface="Kulim Park"/>
                  <a:cs typeface="Calibri" panose="020F0502020204030204" pitchFamily="34" charset="0"/>
                  <a:sym typeface="Kulim Park"/>
                </a:rPr>
                <a:t>2</a:t>
              </a:r>
              <a:endParaRPr sz="1200" b="1" dirty="0">
                <a:solidFill>
                  <a:schemeClr val="accent3"/>
                </a:solidFill>
                <a:latin typeface="Calibri" panose="020F0502020204030204" pitchFamily="34" charset="0"/>
                <a:ea typeface="Kulim Park"/>
                <a:cs typeface="Calibri" panose="020F0502020204030204" pitchFamily="34" charset="0"/>
                <a:sym typeface="Kulim Park"/>
              </a:endParaRPr>
            </a:p>
          </p:txBody>
        </p:sp>
        <p:sp>
          <p:nvSpPr>
            <p:cNvPr id="318" name="Google Shape;318;p30"/>
            <p:cNvSpPr txBox="1"/>
            <p:nvPr/>
          </p:nvSpPr>
          <p:spPr>
            <a:xfrm rot="18900000">
              <a:off x="2751563" y="2731169"/>
              <a:ext cx="2333877" cy="393293"/>
            </a:xfrm>
            <a:prstGeom prst="rect">
              <a:avLst/>
            </a:prstGeom>
            <a:noFill/>
            <a:ln>
              <a:noFill/>
            </a:ln>
          </p:spPr>
          <p:txBody>
            <a:bodyPr spcFirstLastPara="1" wrap="square" lIns="91425" tIns="91425" rIns="91425" bIns="91425" anchor="ctr" anchorCtr="0">
              <a:noAutofit/>
            </a:bodyPr>
            <a:lstStyle/>
            <a:p>
              <a:pPr lvl="0">
                <a:lnSpc>
                  <a:spcPct val="115000"/>
                </a:lnSpc>
              </a:pPr>
              <a:r>
                <a:rPr lang="en" b="1" dirty="0">
                  <a:solidFill>
                    <a:schemeClr val="lt1"/>
                  </a:solidFill>
                  <a:latin typeface="Calibri" panose="020F0502020204030204" pitchFamily="34" charset="0"/>
                  <a:ea typeface="Kulim Park"/>
                  <a:cs typeface="Calibri" panose="020F0502020204030204" pitchFamily="34" charset="0"/>
                  <a:sym typeface="Kulim Park"/>
                </a:rPr>
                <a:t>Build models to forecast market reactions to rate changes</a:t>
              </a:r>
              <a:endParaRPr b="1" dirty="0">
                <a:solidFill>
                  <a:schemeClr val="lt1"/>
                </a:solidFill>
                <a:latin typeface="Calibri" panose="020F0502020204030204" pitchFamily="34" charset="0"/>
                <a:ea typeface="Kulim Park"/>
                <a:cs typeface="Calibri" panose="020F0502020204030204" pitchFamily="34" charset="0"/>
                <a:sym typeface="Kulim Park"/>
              </a:endParaRPr>
            </a:p>
          </p:txBody>
        </p:sp>
      </p:grpSp>
      <p:grpSp>
        <p:nvGrpSpPr>
          <p:cNvPr id="320" name="Google Shape;320;p30"/>
          <p:cNvGrpSpPr/>
          <p:nvPr/>
        </p:nvGrpSpPr>
        <p:grpSpPr>
          <a:xfrm>
            <a:off x="2626359" y="3135142"/>
            <a:ext cx="3290264" cy="1233743"/>
            <a:chOff x="3772167" y="3468532"/>
            <a:chExt cx="3040276" cy="639054"/>
          </a:xfrm>
        </p:grpSpPr>
        <p:sp>
          <p:nvSpPr>
            <p:cNvPr id="321" name="Google Shape;321;p30"/>
            <p:cNvSpPr/>
            <p:nvPr/>
          </p:nvSpPr>
          <p:spPr>
            <a:xfrm rot="2700000">
              <a:off x="5011442" y="2306585"/>
              <a:ext cx="561726" cy="3040276"/>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txBox="1"/>
            <p:nvPr/>
          </p:nvSpPr>
          <p:spPr>
            <a:xfrm rot="18900000">
              <a:off x="4294419" y="3468532"/>
              <a:ext cx="2340511" cy="54515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dirty="0">
                  <a:solidFill>
                    <a:schemeClr val="lt1"/>
                  </a:solidFill>
                  <a:latin typeface="Calibri" panose="020F0502020204030204" pitchFamily="34" charset="0"/>
                  <a:ea typeface="Kulim Park"/>
                  <a:cs typeface="Calibri" panose="020F0502020204030204" pitchFamily="34" charset="0"/>
                  <a:sym typeface="Kulim Park"/>
                </a:rPr>
                <a:t>Use models to determine optimal conditions for buyers</a:t>
              </a:r>
              <a:endParaRPr b="1" dirty="0">
                <a:solidFill>
                  <a:schemeClr val="lt1"/>
                </a:solidFill>
                <a:latin typeface="Calibri" panose="020F0502020204030204" pitchFamily="34" charset="0"/>
                <a:ea typeface="Kulim Park"/>
                <a:cs typeface="Calibri" panose="020F0502020204030204" pitchFamily="34" charset="0"/>
                <a:sym typeface="Kulim Park"/>
              </a:endParaRPr>
            </a:p>
          </p:txBody>
        </p:sp>
      </p:grpSp>
      <p:sp>
        <p:nvSpPr>
          <p:cNvPr id="20" name="Google Shape;317;p30">
            <a:extLst>
              <a:ext uri="{FF2B5EF4-FFF2-40B4-BE49-F238E27FC236}">
                <a16:creationId xmlns:a16="http://schemas.microsoft.com/office/drawing/2014/main" id="{E9207E73-D1F2-3F42-AE79-F366D753F2D4}"/>
              </a:ext>
            </a:extLst>
          </p:cNvPr>
          <p:cNvSpPr/>
          <p:nvPr/>
        </p:nvSpPr>
        <p:spPr>
          <a:xfrm>
            <a:off x="359038" y="3181883"/>
            <a:ext cx="461053" cy="49458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3"/>
                </a:solidFill>
                <a:latin typeface="Calibri" panose="020F0502020204030204" pitchFamily="34" charset="0"/>
                <a:ea typeface="Kulim Park"/>
                <a:cs typeface="Calibri" panose="020F0502020204030204" pitchFamily="34" charset="0"/>
                <a:sym typeface="Kulim Park"/>
              </a:rPr>
              <a:t>1</a:t>
            </a:r>
            <a:endParaRPr sz="1200" b="1" dirty="0">
              <a:solidFill>
                <a:schemeClr val="accent3"/>
              </a:solidFill>
              <a:latin typeface="Calibri" panose="020F0502020204030204" pitchFamily="34" charset="0"/>
              <a:ea typeface="Kulim Park"/>
              <a:cs typeface="Calibri" panose="020F0502020204030204" pitchFamily="34" charset="0"/>
              <a:sym typeface="Kulim Park"/>
            </a:endParaRPr>
          </a:p>
        </p:txBody>
      </p:sp>
      <p:sp>
        <p:nvSpPr>
          <p:cNvPr id="21" name="Google Shape;317;p30">
            <a:extLst>
              <a:ext uri="{FF2B5EF4-FFF2-40B4-BE49-F238E27FC236}">
                <a16:creationId xmlns:a16="http://schemas.microsoft.com/office/drawing/2014/main" id="{4EF45D57-A410-E244-81F4-67CB67A3E018}"/>
              </a:ext>
            </a:extLst>
          </p:cNvPr>
          <p:cNvSpPr/>
          <p:nvPr/>
        </p:nvSpPr>
        <p:spPr>
          <a:xfrm>
            <a:off x="3145190" y="4548208"/>
            <a:ext cx="461053" cy="494580"/>
          </a:xfrm>
          <a:prstGeom prst="ellipse">
            <a:avLst/>
          </a:prstGeom>
          <a:solidFill>
            <a:srgbClr val="FFFFFF"/>
          </a:solidFill>
          <a:ln>
            <a:noFill/>
          </a:ln>
          <a:effectLst>
            <a:outerShdw blurRad="228600" dist="50800" dir="5400000" algn="tl" rotWithShape="0">
              <a:schemeClr val="dk1">
                <a:alpha val="549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3"/>
                </a:solidFill>
                <a:latin typeface="Calibri" panose="020F0502020204030204" pitchFamily="34" charset="0"/>
                <a:ea typeface="Kulim Park"/>
                <a:cs typeface="Calibri" panose="020F0502020204030204" pitchFamily="34" charset="0"/>
                <a:sym typeface="Kulim Park"/>
              </a:rPr>
              <a:t>3</a:t>
            </a:r>
            <a:endParaRPr sz="1200" b="1" dirty="0">
              <a:solidFill>
                <a:schemeClr val="accent3"/>
              </a:solidFill>
              <a:latin typeface="Calibri" panose="020F0502020204030204" pitchFamily="34" charset="0"/>
              <a:ea typeface="Kulim Park"/>
              <a:cs typeface="Calibri" panose="020F0502020204030204" pitchFamily="34" charset="0"/>
              <a:sym typeface="Kulim Par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2" name="Rectangle 1">
            <a:extLst>
              <a:ext uri="{FF2B5EF4-FFF2-40B4-BE49-F238E27FC236}">
                <a16:creationId xmlns:a16="http://schemas.microsoft.com/office/drawing/2014/main" id="{46A20ECF-5CEE-B642-8F7B-3CBEAEF256E3}"/>
              </a:ext>
            </a:extLst>
          </p:cNvPr>
          <p:cNvSpPr/>
          <p:nvPr/>
        </p:nvSpPr>
        <p:spPr>
          <a:xfrm>
            <a:off x="665979" y="326016"/>
            <a:ext cx="2682145" cy="523220"/>
          </a:xfrm>
          <a:prstGeom prst="rect">
            <a:avLst/>
          </a:prstGeom>
        </p:spPr>
        <p:txBody>
          <a:bodyPr wrap="none">
            <a:spAutoFit/>
          </a:bodyPr>
          <a:lstStyle/>
          <a:p>
            <a:r>
              <a:rPr lang="en" sz="2800" b="1" dirty="0">
                <a:latin typeface="Calibri" panose="020F0502020204030204" pitchFamily="34" charset="0"/>
                <a:cs typeface="Calibri" panose="020F0502020204030204" pitchFamily="34" charset="0"/>
              </a:rPr>
              <a:t>Implementation </a:t>
            </a:r>
            <a:endParaRPr lang="en-US" sz="2800" b="1" dirty="0"/>
          </a:p>
        </p:txBody>
      </p:sp>
      <p:pic>
        <p:nvPicPr>
          <p:cNvPr id="9" name="Picture 8">
            <a:extLst>
              <a:ext uri="{FF2B5EF4-FFF2-40B4-BE49-F238E27FC236}">
                <a16:creationId xmlns:a16="http://schemas.microsoft.com/office/drawing/2014/main" id="{B51CB3D1-F8CB-394C-9A38-3EE4CE62B733}"/>
              </a:ext>
            </a:extLst>
          </p:cNvPr>
          <p:cNvPicPr>
            <a:picLocks noChangeAspect="1"/>
          </p:cNvPicPr>
          <p:nvPr/>
        </p:nvPicPr>
        <p:blipFill>
          <a:blip r:embed="rId3"/>
          <a:stretch>
            <a:fillRect/>
          </a:stretch>
        </p:blipFill>
        <p:spPr>
          <a:xfrm>
            <a:off x="1295851" y="1545590"/>
            <a:ext cx="1422400" cy="1422400"/>
          </a:xfrm>
          <a:prstGeom prst="rect">
            <a:avLst/>
          </a:prstGeom>
        </p:spPr>
      </p:pic>
      <p:sp>
        <p:nvSpPr>
          <p:cNvPr id="10" name="TextBox 9">
            <a:extLst>
              <a:ext uri="{FF2B5EF4-FFF2-40B4-BE49-F238E27FC236}">
                <a16:creationId xmlns:a16="http://schemas.microsoft.com/office/drawing/2014/main" id="{2D8EE635-A1C2-DE45-BF38-FD1DE4BE6506}"/>
              </a:ext>
            </a:extLst>
          </p:cNvPr>
          <p:cNvSpPr txBox="1"/>
          <p:nvPr/>
        </p:nvSpPr>
        <p:spPr>
          <a:xfrm>
            <a:off x="980914" y="3088640"/>
            <a:ext cx="2052274" cy="1015663"/>
          </a:xfrm>
          <a:prstGeom prst="rect">
            <a:avLst/>
          </a:prstGeom>
          <a:noFill/>
        </p:spPr>
        <p:txBody>
          <a:bodyPr wrap="square" rtlCol="0">
            <a:spAutoFit/>
          </a:bodyPr>
          <a:lstStyle/>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Extract data from sources  in CSV format</a:t>
            </a:r>
          </a:p>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Homogenize data for model consumption using </a:t>
            </a:r>
            <a:r>
              <a:rPr lang="en-US" sz="1000" dirty="0" err="1">
                <a:latin typeface="Calibri" panose="020F0502020204030204" pitchFamily="34" charset="0"/>
                <a:cs typeface="Calibri" panose="020F0502020204030204" pitchFamily="34" charset="0"/>
              </a:rPr>
              <a:t>Numpy</a:t>
            </a:r>
            <a:r>
              <a:rPr lang="en-US" sz="1000" dirty="0">
                <a:latin typeface="Calibri" panose="020F0502020204030204" pitchFamily="34" charset="0"/>
                <a:cs typeface="Calibri" panose="020F0502020204030204" pitchFamily="34" charset="0"/>
              </a:rPr>
              <a:t>, Pandas and other Python libraries</a:t>
            </a:r>
          </a:p>
        </p:txBody>
      </p:sp>
      <p:cxnSp>
        <p:nvCxnSpPr>
          <p:cNvPr id="12" name="Straight Arrow Connector 11">
            <a:extLst>
              <a:ext uri="{FF2B5EF4-FFF2-40B4-BE49-F238E27FC236}">
                <a16:creationId xmlns:a16="http://schemas.microsoft.com/office/drawing/2014/main" id="{2EC5147B-572E-444F-B9AA-A0D05BB4664B}"/>
              </a:ext>
            </a:extLst>
          </p:cNvPr>
          <p:cNvCxnSpPr>
            <a:cxnSpLocks/>
            <a:endCxn id="14" idx="1"/>
          </p:cNvCxnSpPr>
          <p:nvPr/>
        </p:nvCxnSpPr>
        <p:spPr>
          <a:xfrm>
            <a:off x="2718251" y="2256790"/>
            <a:ext cx="1193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2CFDAB0-8361-1846-A6D2-695176D023BC}"/>
              </a:ext>
            </a:extLst>
          </p:cNvPr>
          <p:cNvPicPr>
            <a:picLocks noChangeAspect="1"/>
          </p:cNvPicPr>
          <p:nvPr/>
        </p:nvPicPr>
        <p:blipFill>
          <a:blip r:embed="rId4"/>
          <a:stretch>
            <a:fillRect/>
          </a:stretch>
        </p:blipFill>
        <p:spPr>
          <a:xfrm>
            <a:off x="3911600" y="1621790"/>
            <a:ext cx="1270000" cy="1270000"/>
          </a:xfrm>
          <a:prstGeom prst="rect">
            <a:avLst/>
          </a:prstGeom>
        </p:spPr>
      </p:pic>
      <p:sp>
        <p:nvSpPr>
          <p:cNvPr id="15" name="TextBox 14">
            <a:extLst>
              <a:ext uri="{FF2B5EF4-FFF2-40B4-BE49-F238E27FC236}">
                <a16:creationId xmlns:a16="http://schemas.microsoft.com/office/drawing/2014/main" id="{612D5728-FE94-8345-951B-A69764319A23}"/>
              </a:ext>
            </a:extLst>
          </p:cNvPr>
          <p:cNvSpPr txBox="1"/>
          <p:nvPr/>
        </p:nvSpPr>
        <p:spPr>
          <a:xfrm>
            <a:off x="1347910" y="1117597"/>
            <a:ext cx="1422400"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Data Cleansing</a:t>
            </a:r>
          </a:p>
        </p:txBody>
      </p:sp>
      <p:sp>
        <p:nvSpPr>
          <p:cNvPr id="16" name="TextBox 15">
            <a:extLst>
              <a:ext uri="{FF2B5EF4-FFF2-40B4-BE49-F238E27FC236}">
                <a16:creationId xmlns:a16="http://schemas.microsoft.com/office/drawing/2014/main" id="{9C38F46C-0B82-1C47-993F-0377D47339A2}"/>
              </a:ext>
            </a:extLst>
          </p:cNvPr>
          <p:cNvSpPr txBox="1"/>
          <p:nvPr/>
        </p:nvSpPr>
        <p:spPr>
          <a:xfrm>
            <a:off x="3729990" y="1117597"/>
            <a:ext cx="1808480"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Model Development</a:t>
            </a:r>
          </a:p>
        </p:txBody>
      </p:sp>
      <p:sp>
        <p:nvSpPr>
          <p:cNvPr id="19" name="TextBox 18">
            <a:extLst>
              <a:ext uri="{FF2B5EF4-FFF2-40B4-BE49-F238E27FC236}">
                <a16:creationId xmlns:a16="http://schemas.microsoft.com/office/drawing/2014/main" id="{C7CF611C-7A5D-194B-8BF9-BE441854C77E}"/>
              </a:ext>
            </a:extLst>
          </p:cNvPr>
          <p:cNvSpPr txBox="1"/>
          <p:nvPr/>
        </p:nvSpPr>
        <p:spPr>
          <a:xfrm>
            <a:off x="3515406" y="3088204"/>
            <a:ext cx="2052274" cy="2246769"/>
          </a:xfrm>
          <a:prstGeom prst="rect">
            <a:avLst/>
          </a:prstGeom>
          <a:noFill/>
        </p:spPr>
        <p:txBody>
          <a:bodyPr wrap="square" rtlCol="0">
            <a:spAutoFit/>
          </a:bodyPr>
          <a:lstStyle/>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Develop models for different buying demographics using Python e.g. rural/urban, first time buyer, fixed/ARM etc..</a:t>
            </a:r>
          </a:p>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Begin with developing Autoregression models from </a:t>
            </a:r>
            <a:r>
              <a:rPr lang="en-US" sz="1000" dirty="0" err="1">
                <a:latin typeface="Calibri" panose="020F0502020204030204" pitchFamily="34" charset="0"/>
                <a:cs typeface="Calibri" panose="020F0502020204030204" pitchFamily="34" charset="0"/>
              </a:rPr>
              <a:t>scikit</a:t>
            </a:r>
            <a:r>
              <a:rPr lang="en-US" sz="1000" dirty="0">
                <a:latin typeface="Calibri" panose="020F0502020204030204" pitchFamily="34" charset="0"/>
                <a:cs typeface="Calibri" panose="020F0502020204030204" pitchFamily="34" charset="0"/>
              </a:rPr>
              <a:t> learn </a:t>
            </a:r>
          </a:p>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Use models to determine short and long term home appreciation given a rate and set of market conditions</a:t>
            </a:r>
          </a:p>
          <a:p>
            <a:pPr marL="342900" indent="-342900">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pPr marL="342900" indent="-342900">
              <a:buFont typeface="+mj-lt"/>
              <a:buAutoNum type="arabicPeriod"/>
            </a:pPr>
            <a:endParaRPr lang="en-US" sz="1000" dirty="0"/>
          </a:p>
        </p:txBody>
      </p:sp>
      <p:cxnSp>
        <p:nvCxnSpPr>
          <p:cNvPr id="21" name="Straight Arrow Connector 20">
            <a:extLst>
              <a:ext uri="{FF2B5EF4-FFF2-40B4-BE49-F238E27FC236}">
                <a16:creationId xmlns:a16="http://schemas.microsoft.com/office/drawing/2014/main" id="{4D2A994C-D56B-E541-A438-53F3406A9C85}"/>
              </a:ext>
            </a:extLst>
          </p:cNvPr>
          <p:cNvCxnSpPr>
            <a:cxnSpLocks/>
          </p:cNvCxnSpPr>
          <p:nvPr/>
        </p:nvCxnSpPr>
        <p:spPr>
          <a:xfrm>
            <a:off x="5181600" y="2256790"/>
            <a:ext cx="1193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9549740-7E6C-F641-A4F2-0DACE0731CCB}"/>
              </a:ext>
            </a:extLst>
          </p:cNvPr>
          <p:cNvPicPr>
            <a:picLocks noChangeAspect="1"/>
          </p:cNvPicPr>
          <p:nvPr/>
        </p:nvPicPr>
        <p:blipFill>
          <a:blip r:embed="rId5"/>
          <a:stretch>
            <a:fillRect/>
          </a:stretch>
        </p:blipFill>
        <p:spPr>
          <a:xfrm>
            <a:off x="6451600" y="1425374"/>
            <a:ext cx="1588926" cy="1662830"/>
          </a:xfrm>
          <a:prstGeom prst="rect">
            <a:avLst/>
          </a:prstGeom>
        </p:spPr>
      </p:pic>
      <p:sp>
        <p:nvSpPr>
          <p:cNvPr id="26" name="TextBox 25">
            <a:extLst>
              <a:ext uri="{FF2B5EF4-FFF2-40B4-BE49-F238E27FC236}">
                <a16:creationId xmlns:a16="http://schemas.microsoft.com/office/drawing/2014/main" id="{AF702A5A-43C2-444B-87E2-3D77C63CEB19}"/>
              </a:ext>
            </a:extLst>
          </p:cNvPr>
          <p:cNvSpPr txBox="1"/>
          <p:nvPr/>
        </p:nvSpPr>
        <p:spPr>
          <a:xfrm>
            <a:off x="6672104" y="1117597"/>
            <a:ext cx="1808480"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Visualization </a:t>
            </a:r>
          </a:p>
        </p:txBody>
      </p:sp>
      <p:sp>
        <p:nvSpPr>
          <p:cNvPr id="27" name="TextBox 26">
            <a:extLst>
              <a:ext uri="{FF2B5EF4-FFF2-40B4-BE49-F238E27FC236}">
                <a16:creationId xmlns:a16="http://schemas.microsoft.com/office/drawing/2014/main" id="{83A85023-5F10-BF4E-A756-3342633F604A}"/>
              </a:ext>
            </a:extLst>
          </p:cNvPr>
          <p:cNvSpPr txBox="1"/>
          <p:nvPr/>
        </p:nvSpPr>
        <p:spPr>
          <a:xfrm>
            <a:off x="6146846" y="3061484"/>
            <a:ext cx="2052274" cy="707886"/>
          </a:xfrm>
          <a:prstGeom prst="rect">
            <a:avLst/>
          </a:prstGeom>
          <a:noFill/>
        </p:spPr>
        <p:txBody>
          <a:bodyPr wrap="square" rtlCol="0">
            <a:spAutoFit/>
          </a:bodyPr>
          <a:lstStyle/>
          <a:p>
            <a:pPr marL="342900" indent="-342900">
              <a:buFont typeface="Arial" panose="020B0604020202020204" pitchFamily="34" charset="0"/>
              <a:buChar char="•"/>
            </a:pPr>
            <a:r>
              <a:rPr lang="en-US" sz="1000" dirty="0">
                <a:latin typeface="Calibri" panose="020F0502020204030204" pitchFamily="34" charset="0"/>
                <a:cs typeface="Calibri" panose="020F0502020204030204" pitchFamily="34" charset="0"/>
              </a:rPr>
              <a:t>Visualize results and any significant insights through tableau</a:t>
            </a:r>
          </a:p>
          <a:p>
            <a:pPr marL="342900" indent="-342900">
              <a:buFont typeface="+mj-lt"/>
              <a:buAutoNum type="arabicPeriod"/>
            </a:pPr>
            <a:endParaRPr lang="en-US" sz="1000" dirty="0"/>
          </a:p>
        </p:txBody>
      </p:sp>
    </p:spTree>
    <p:extLst>
      <p:ext uri="{BB962C8B-B14F-4D97-AF65-F5344CB8AC3E}">
        <p14:creationId xmlns:p14="http://schemas.microsoft.com/office/powerpoint/2010/main" val="160079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46A20ECF-5CEE-B642-8F7B-3CBEAEF256E3}"/>
              </a:ext>
            </a:extLst>
          </p:cNvPr>
          <p:cNvSpPr/>
          <p:nvPr/>
        </p:nvSpPr>
        <p:spPr>
          <a:xfrm>
            <a:off x="665979" y="326016"/>
            <a:ext cx="1564852" cy="523220"/>
          </a:xfrm>
          <a:prstGeom prst="rect">
            <a:avLst/>
          </a:prstGeom>
        </p:spPr>
        <p:txBody>
          <a:bodyPr wrap="none">
            <a:spAutoFit/>
          </a:bodyPr>
          <a:lstStyle/>
          <a:p>
            <a:r>
              <a:rPr lang="en" sz="2800" b="1" dirty="0">
                <a:latin typeface="Calibri" panose="020F0502020204030204" pitchFamily="34" charset="0"/>
                <a:cs typeface="Calibri" panose="020F0502020204030204" pitchFamily="34" charset="0"/>
              </a:rPr>
              <a:t>Datasets </a:t>
            </a:r>
            <a:endParaRPr lang="en-US" sz="2800" b="1" dirty="0"/>
          </a:p>
        </p:txBody>
      </p:sp>
      <p:pic>
        <p:nvPicPr>
          <p:cNvPr id="8" name="Picture 7">
            <a:extLst>
              <a:ext uri="{FF2B5EF4-FFF2-40B4-BE49-F238E27FC236}">
                <a16:creationId xmlns:a16="http://schemas.microsoft.com/office/drawing/2014/main" id="{A849FEB9-E207-604E-B27F-FD1F3CA2148F}"/>
              </a:ext>
            </a:extLst>
          </p:cNvPr>
          <p:cNvPicPr>
            <a:picLocks noChangeAspect="1"/>
          </p:cNvPicPr>
          <p:nvPr/>
        </p:nvPicPr>
        <p:blipFill>
          <a:blip r:embed="rId3"/>
          <a:stretch>
            <a:fillRect/>
          </a:stretch>
        </p:blipFill>
        <p:spPr>
          <a:xfrm>
            <a:off x="1141071" y="849236"/>
            <a:ext cx="6571356" cy="37892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Rectangle 1">
            <a:extLst>
              <a:ext uri="{FF2B5EF4-FFF2-40B4-BE49-F238E27FC236}">
                <a16:creationId xmlns:a16="http://schemas.microsoft.com/office/drawing/2014/main" id="{46A20ECF-5CEE-B642-8F7B-3CBEAEF256E3}"/>
              </a:ext>
            </a:extLst>
          </p:cNvPr>
          <p:cNvSpPr/>
          <p:nvPr/>
        </p:nvSpPr>
        <p:spPr>
          <a:xfrm>
            <a:off x="665979" y="326016"/>
            <a:ext cx="2917786" cy="523220"/>
          </a:xfrm>
          <a:prstGeom prst="rect">
            <a:avLst/>
          </a:prstGeom>
        </p:spPr>
        <p:txBody>
          <a:bodyPr wrap="none">
            <a:spAutoFit/>
          </a:bodyPr>
          <a:lstStyle/>
          <a:p>
            <a:r>
              <a:rPr lang="en" sz="2800" b="1" dirty="0">
                <a:latin typeface="Calibri" panose="020F0502020204030204" pitchFamily="34" charset="0"/>
                <a:cs typeface="Calibri" panose="020F0502020204030204" pitchFamily="34" charset="0"/>
              </a:rPr>
              <a:t>Literature Review </a:t>
            </a:r>
            <a:endParaRPr lang="en-US" sz="2800" b="1" dirty="0"/>
          </a:p>
        </p:txBody>
      </p:sp>
      <p:sp>
        <p:nvSpPr>
          <p:cNvPr id="3" name="TextBox 2">
            <a:extLst>
              <a:ext uri="{FF2B5EF4-FFF2-40B4-BE49-F238E27FC236}">
                <a16:creationId xmlns:a16="http://schemas.microsoft.com/office/drawing/2014/main" id="{83F65BD1-3EC3-0B46-A28D-0309BDE067FD}"/>
              </a:ext>
            </a:extLst>
          </p:cNvPr>
          <p:cNvSpPr txBox="1"/>
          <p:nvPr/>
        </p:nvSpPr>
        <p:spPr>
          <a:xfrm>
            <a:off x="972273" y="1504709"/>
            <a:ext cx="3183038" cy="2677656"/>
          </a:xfrm>
          <a:prstGeom prst="rect">
            <a:avLst/>
          </a:prstGeom>
          <a:noFill/>
        </p:spPr>
        <p:txBody>
          <a:bodyPr wrap="square" rtlCol="0">
            <a:spAutoFit/>
          </a:bodyPr>
          <a:lstStyle/>
          <a:p>
            <a:r>
              <a:rPr lang="en-US" b="1" dirty="0"/>
              <a:t>“Interest Rates and house prices in the United States and around the world”</a:t>
            </a:r>
            <a:r>
              <a:rPr lang="en-US" b="1" baseline="30000" dirty="0"/>
              <a:t>1</a:t>
            </a:r>
          </a:p>
          <a:p>
            <a:pPr marL="285750" indent="-285750">
              <a:buFont typeface="Arial" panose="020B0604020202020204" pitchFamily="34" charset="0"/>
              <a:buChar char="•"/>
            </a:pPr>
            <a:r>
              <a:rPr lang="en-US" dirty="0"/>
              <a:t>Study conducted by the Bank of International Settlements </a:t>
            </a:r>
          </a:p>
          <a:p>
            <a:pPr marL="285750" indent="-285750">
              <a:buFont typeface="Arial" panose="020B0604020202020204" pitchFamily="34" charset="0"/>
              <a:buChar char="•"/>
            </a:pPr>
            <a:r>
              <a:rPr lang="en-US" dirty="0"/>
              <a:t>Compared house price series data from the U.S. and 47 other countries against rate changes through 2015</a:t>
            </a:r>
          </a:p>
          <a:p>
            <a:pPr marL="285750" indent="-285750">
              <a:buFont typeface="Arial" panose="020B0604020202020204" pitchFamily="34" charset="0"/>
              <a:buChar char="•"/>
            </a:pPr>
            <a:r>
              <a:rPr lang="en-US" dirty="0"/>
              <a:t>Concluded short-term rates were negatively correlated with home prices</a:t>
            </a:r>
          </a:p>
        </p:txBody>
      </p:sp>
      <p:sp>
        <p:nvSpPr>
          <p:cNvPr id="7" name="TextBox 6">
            <a:extLst>
              <a:ext uri="{FF2B5EF4-FFF2-40B4-BE49-F238E27FC236}">
                <a16:creationId xmlns:a16="http://schemas.microsoft.com/office/drawing/2014/main" id="{AF8FFED0-D3CD-6B44-BB29-B267AB5257A8}"/>
              </a:ext>
            </a:extLst>
          </p:cNvPr>
          <p:cNvSpPr txBox="1"/>
          <p:nvPr/>
        </p:nvSpPr>
        <p:spPr>
          <a:xfrm>
            <a:off x="4354010" y="1504708"/>
            <a:ext cx="3183038" cy="3323987"/>
          </a:xfrm>
          <a:prstGeom prst="rect">
            <a:avLst/>
          </a:prstGeom>
          <a:noFill/>
        </p:spPr>
        <p:txBody>
          <a:bodyPr wrap="square" rtlCol="0">
            <a:spAutoFit/>
          </a:bodyPr>
          <a:lstStyle/>
          <a:p>
            <a:r>
              <a:rPr lang="en-US" b="1" dirty="0"/>
              <a:t>“The Sensitivity of Housing Demand to Finance Conditions: Evidence from a Survey”</a:t>
            </a:r>
            <a:r>
              <a:rPr lang="en-US" b="1" baseline="30000" dirty="0"/>
              <a:t>2</a:t>
            </a:r>
          </a:p>
          <a:p>
            <a:pPr marL="285750" indent="-285750">
              <a:buFont typeface="Arial" panose="020B0604020202020204" pitchFamily="34" charset="0"/>
              <a:buChar char="•"/>
            </a:pPr>
            <a:r>
              <a:rPr lang="en-US" dirty="0"/>
              <a:t>Study conducted by the New York Fed</a:t>
            </a:r>
          </a:p>
          <a:p>
            <a:pPr marL="285750" indent="-285750">
              <a:buFont typeface="Arial" panose="020B0604020202020204" pitchFamily="34" charset="0"/>
              <a:buChar char="•"/>
            </a:pPr>
            <a:r>
              <a:rPr lang="en-US" dirty="0"/>
              <a:t>Used survey questions to determine buyers willingness to pay (WIP) for a home based on a series of conditions</a:t>
            </a:r>
          </a:p>
          <a:p>
            <a:pPr marL="285750" indent="-285750">
              <a:buFont typeface="Arial" panose="020B0604020202020204" pitchFamily="34" charset="0"/>
              <a:buChar char="•"/>
            </a:pPr>
            <a:r>
              <a:rPr lang="en-US" dirty="0"/>
              <a:t>Concluded that mortgage rates did not contribute significantly to WIP and models could be overstating rates impact on the home prices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5064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2" name="Google Shape;292;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Rectangle 1">
            <a:extLst>
              <a:ext uri="{FF2B5EF4-FFF2-40B4-BE49-F238E27FC236}">
                <a16:creationId xmlns:a16="http://schemas.microsoft.com/office/drawing/2014/main" id="{46A20ECF-5CEE-B642-8F7B-3CBEAEF256E3}"/>
              </a:ext>
            </a:extLst>
          </p:cNvPr>
          <p:cNvSpPr/>
          <p:nvPr/>
        </p:nvSpPr>
        <p:spPr>
          <a:xfrm>
            <a:off x="665979" y="326016"/>
            <a:ext cx="5277407" cy="523220"/>
          </a:xfrm>
          <a:prstGeom prst="rect">
            <a:avLst/>
          </a:prstGeom>
        </p:spPr>
        <p:txBody>
          <a:bodyPr wrap="none">
            <a:spAutoFit/>
          </a:bodyPr>
          <a:lstStyle/>
          <a:p>
            <a:r>
              <a:rPr lang="en" sz="2800" b="1" dirty="0">
                <a:latin typeface="Calibri" panose="020F0502020204030204" pitchFamily="34" charset="0"/>
                <a:cs typeface="Calibri" panose="020F0502020204030204" pitchFamily="34" charset="0"/>
              </a:rPr>
              <a:t>How will this project be different?</a:t>
            </a:r>
            <a:endParaRPr lang="en-US" sz="2800" b="1" dirty="0"/>
          </a:p>
        </p:txBody>
      </p:sp>
      <p:sp>
        <p:nvSpPr>
          <p:cNvPr id="4" name="TextBox 3">
            <a:extLst>
              <a:ext uri="{FF2B5EF4-FFF2-40B4-BE49-F238E27FC236}">
                <a16:creationId xmlns:a16="http://schemas.microsoft.com/office/drawing/2014/main" id="{E811096D-8CC1-3E45-97FA-35CF570BAEC2}"/>
              </a:ext>
            </a:extLst>
          </p:cNvPr>
          <p:cNvSpPr txBox="1"/>
          <p:nvPr/>
        </p:nvSpPr>
        <p:spPr>
          <a:xfrm>
            <a:off x="1088020" y="1412111"/>
            <a:ext cx="6551271"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Taking a fundamentally different approach than the New York Fed’s study which relies on collecting and analyzing survey data, as I’ll be working with historical data</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Focusing on one specific country for my analysis allowing more granular data than the BIS study</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Incorporating additional housing market metrics into models beyond national level home price data</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Data includes more recent market performance, previous studies used data through 2015</a:t>
            </a:r>
          </a:p>
        </p:txBody>
      </p:sp>
    </p:spTree>
    <p:extLst>
      <p:ext uri="{BB962C8B-B14F-4D97-AF65-F5344CB8AC3E}">
        <p14:creationId xmlns:p14="http://schemas.microsoft.com/office/powerpoint/2010/main" val="812875117"/>
      </p:ext>
    </p:extLst>
  </p:cSld>
  <p:clrMapOvr>
    <a:masterClrMapping/>
  </p:clrMapOvr>
</p:sld>
</file>

<file path=ppt/theme/theme1.xml><?xml version="1.0" encoding="utf-8"?>
<a:theme xmlns:a="http://schemas.openxmlformats.org/drawingml/2006/main" name="Volumnia template">
  <a:themeElements>
    <a:clrScheme name="Custom 347">
      <a:dk1>
        <a:srgbClr val="39273F"/>
      </a:dk1>
      <a:lt1>
        <a:srgbClr val="FFFFFF"/>
      </a:lt1>
      <a:dk2>
        <a:srgbClr val="5E1B53"/>
      </a:dk2>
      <a:lt2>
        <a:srgbClr val="F1EEF1"/>
      </a:lt2>
      <a:accent1>
        <a:srgbClr val="940D7F"/>
      </a:accent1>
      <a:accent2>
        <a:srgbClr val="CE0063"/>
      </a:accent2>
      <a:accent3>
        <a:srgbClr val="ED2B2B"/>
      </a:accent3>
      <a:accent4>
        <a:srgbClr val="F97830"/>
      </a:accent4>
      <a:accent5>
        <a:srgbClr val="FFBF31"/>
      </a:accent5>
      <a:accent6>
        <a:srgbClr val="FEFDCA"/>
      </a:accent6>
      <a:hlink>
        <a:srgbClr val="5E1B5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3769</TotalTime>
  <Words>1741</Words>
  <Application>Microsoft Macintosh PowerPoint</Application>
  <PresentationFormat>On-screen Show (16:9)</PresentationFormat>
  <Paragraphs>118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Kulim Park Light</vt:lpstr>
      <vt:lpstr>Imprint MT Shadow</vt:lpstr>
      <vt:lpstr>Apple Color Emoji</vt:lpstr>
      <vt:lpstr>Kulim Park</vt:lpstr>
      <vt:lpstr>Calibri</vt:lpstr>
      <vt:lpstr>Volumnia template</vt:lpstr>
      <vt:lpstr>The right time to buy?   Interest Rates and The Housing Market</vt:lpstr>
      <vt:lpstr>We are in unprecedented times</vt:lpstr>
      <vt:lpstr>Conventional wisdom says to buy when rates are low </vt:lpstr>
      <vt:lpstr>But is this always the best move?</vt:lpstr>
      <vt:lpstr>How data science can help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the right time to buy? Low Rates and Home Values</dc:title>
  <cp:lastModifiedBy>Danny Cimiluca</cp:lastModifiedBy>
  <cp:revision>63</cp:revision>
  <dcterms:modified xsi:type="dcterms:W3CDTF">2020-09-25T03:18:33Z</dcterms:modified>
</cp:coreProperties>
</file>